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8"/>
  </p:notesMasterIdLst>
  <p:handoutMasterIdLst>
    <p:handoutMasterId r:id="rId29"/>
  </p:handoutMasterIdLst>
  <p:sldIdLst>
    <p:sldId id="296" r:id="rId2"/>
    <p:sldId id="369" r:id="rId3"/>
    <p:sldId id="370" r:id="rId4"/>
    <p:sldId id="456" r:id="rId5"/>
    <p:sldId id="466" r:id="rId6"/>
    <p:sldId id="484" r:id="rId7"/>
    <p:sldId id="485" r:id="rId8"/>
    <p:sldId id="373" r:id="rId9"/>
    <p:sldId id="486" r:id="rId10"/>
    <p:sldId id="487" r:id="rId11"/>
    <p:sldId id="488" r:id="rId12"/>
    <p:sldId id="489" r:id="rId13"/>
    <p:sldId id="483" r:id="rId14"/>
    <p:sldId id="490" r:id="rId15"/>
    <p:sldId id="414" r:id="rId16"/>
    <p:sldId id="423" r:id="rId17"/>
    <p:sldId id="424" r:id="rId18"/>
    <p:sldId id="493" r:id="rId19"/>
    <p:sldId id="491" r:id="rId20"/>
    <p:sldId id="494" r:id="rId21"/>
    <p:sldId id="496" r:id="rId22"/>
    <p:sldId id="497" r:id="rId23"/>
    <p:sldId id="492" r:id="rId24"/>
    <p:sldId id="498" r:id="rId25"/>
    <p:sldId id="355" r:id="rId26"/>
    <p:sldId id="415" r:id="rId27"/>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F"/>
    <a:srgbClr val="FFFFFF"/>
    <a:srgbClr val="2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799" autoAdjust="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8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B87F9069-C680-4A05-821F-FA9BD71DBE22}" type="datetimeFigureOut">
              <a:rPr lang="en-US" smtClean="0"/>
              <a:t>12/28/2015</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CC00711F-4291-4906-B30C-B87DC9F7C187}" type="slidenum">
              <a:rPr lang="en-US" smtClean="0"/>
              <a:t>‹#›</a:t>
            </a:fld>
            <a:endParaRPr lang="en-US"/>
          </a:p>
        </p:txBody>
      </p:sp>
    </p:spTree>
    <p:extLst>
      <p:ext uri="{BB962C8B-B14F-4D97-AF65-F5344CB8AC3E}">
        <p14:creationId xmlns:p14="http://schemas.microsoft.com/office/powerpoint/2010/main" val="2273037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FA12AF2A-DF63-2D41-ABAF-AB6C3A964E1A}" type="datetimeFigureOut">
              <a:rPr lang="en-US" smtClean="0"/>
              <a:pPr/>
              <a:t>12/28/2015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7549227D-5AEB-194B-8E1A-A44B7D591611}" type="slidenum">
              <a:rPr lang="en-US" smtClean="0"/>
              <a:pPr/>
              <a:t>‹#›</a:t>
            </a:fld>
            <a:endParaRPr lang="en-US"/>
          </a:p>
        </p:txBody>
      </p:sp>
    </p:spTree>
    <p:extLst>
      <p:ext uri="{BB962C8B-B14F-4D97-AF65-F5344CB8AC3E}">
        <p14:creationId xmlns:p14="http://schemas.microsoft.com/office/powerpoint/2010/main" val="13588606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2</a:t>
            </a:fld>
            <a:endParaRPr lang="en-US"/>
          </a:p>
        </p:txBody>
      </p:sp>
    </p:spTree>
    <p:extLst>
      <p:ext uri="{BB962C8B-B14F-4D97-AF65-F5344CB8AC3E}">
        <p14:creationId xmlns:p14="http://schemas.microsoft.com/office/powerpoint/2010/main" val="271077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4</a:t>
            </a:fld>
            <a:endParaRPr lang="en-US"/>
          </a:p>
        </p:txBody>
      </p:sp>
    </p:spTree>
    <p:extLst>
      <p:ext uri="{BB962C8B-B14F-4D97-AF65-F5344CB8AC3E}">
        <p14:creationId xmlns:p14="http://schemas.microsoft.com/office/powerpoint/2010/main" val="418347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5</a:t>
            </a:fld>
            <a:endParaRPr lang="en-US"/>
          </a:p>
        </p:txBody>
      </p:sp>
    </p:spTree>
    <p:extLst>
      <p:ext uri="{BB962C8B-B14F-4D97-AF65-F5344CB8AC3E}">
        <p14:creationId xmlns:p14="http://schemas.microsoft.com/office/powerpoint/2010/main" val="16580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17</a:t>
            </a:fld>
            <a:endParaRPr lang="en-US"/>
          </a:p>
        </p:txBody>
      </p:sp>
    </p:spTree>
    <p:extLst>
      <p:ext uri="{BB962C8B-B14F-4D97-AF65-F5344CB8AC3E}">
        <p14:creationId xmlns:p14="http://schemas.microsoft.com/office/powerpoint/2010/main" val="315614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103428"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3490" tIns="46746" rIns="93490" bIns="46746" anchor="b"/>
          <a:lstStyle/>
          <a:p>
            <a:pPr algn="r"/>
            <a:fld id="{8D15BF27-CD1F-4491-BFFB-A433F6C7E3A3}" type="slidenum">
              <a:rPr lang="en-US" sz="1200">
                <a:latin typeface="Calibri" pitchFamily="34" charset="0"/>
              </a:rPr>
              <a:pPr algn="r"/>
              <a:t>21</a:t>
            </a:fld>
            <a:endParaRPr lang="en-US" sz="1200">
              <a:latin typeface="Calibri" pitchFamily="34" charset="0"/>
            </a:endParaRPr>
          </a:p>
        </p:txBody>
      </p:sp>
    </p:spTree>
    <p:extLst>
      <p:ext uri="{BB962C8B-B14F-4D97-AF65-F5344CB8AC3E}">
        <p14:creationId xmlns:p14="http://schemas.microsoft.com/office/powerpoint/2010/main" val="225313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C98C5-5A32-415D-AB8C-C7C2627F3045}" type="datetime1">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95104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6A8A1-3DA5-4B9A-AD16-A5B60409C989}" type="datetime1">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23629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006BC-1B2E-40AA-B8A5-B2D0467D81F1}" type="datetime1">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5293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r>
              <a:rPr lang="en-US" altLang="en-US"/>
              <a:t>© 2006 University of Texas Health Science Center at Houston Center for Health Promotion and Prevention Research. </a:t>
            </a:r>
          </a:p>
          <a:p>
            <a:r>
              <a:rPr lang="en-US" altLang="en-US"/>
              <a:t>Permission for Classroom Use Granted  by Kay Bartholomew</a:t>
            </a:r>
          </a:p>
        </p:txBody>
      </p:sp>
      <p:sp>
        <p:nvSpPr>
          <p:cNvPr id="5" name="Rectangle 6"/>
          <p:cNvSpPr>
            <a:spLocks noGrp="1" noChangeArrowheads="1"/>
          </p:cNvSpPr>
          <p:nvPr>
            <p:ph type="sldNum" sz="quarter" idx="11"/>
          </p:nvPr>
        </p:nvSpPr>
        <p:spPr>
          <a:ln/>
        </p:spPr>
        <p:txBody>
          <a:bodyPr/>
          <a:lstStyle>
            <a:lvl1pPr>
              <a:defRPr/>
            </a:lvl1pPr>
          </a:lstStyle>
          <a:p>
            <a:fld id="{85248457-5ADC-4D70-860E-1D3A0AF89FFA}" type="slidenum">
              <a:rPr lang="en-US" altLang="en-US"/>
              <a:pPr/>
              <a:t>‹#›</a:t>
            </a:fld>
            <a:endParaRPr lang="en-US" altLang="en-US"/>
          </a:p>
        </p:txBody>
      </p:sp>
    </p:spTree>
    <p:extLst>
      <p:ext uri="{BB962C8B-B14F-4D97-AF65-F5344CB8AC3E}">
        <p14:creationId xmlns:p14="http://schemas.microsoft.com/office/powerpoint/2010/main" val="334976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B9C7F-BD49-468D-B22D-3DF30BA41BAC}" type="datetime1">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145866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609AB-2BD7-4744-92D4-4D3B64C3E0F5}" type="datetime1">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4786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243B3-1A90-4C54-BF82-4D47C37F477E}" type="datetime1">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16036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9557E-B2EA-4E7B-A4B1-7EDA0EC71A60}" type="datetime1">
              <a:rPr lang="en-US" smtClean="0"/>
              <a:pPr/>
              <a:t>12/28/2015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51119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6BF2B-7619-4C9D-8E4E-7D5456358040}" type="datetime1">
              <a:rPr lang="en-US" smtClean="0"/>
              <a:pPr/>
              <a:t>12/28/2015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43317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46D90-DBC6-4572-8FBC-5D619E78B934}" type="datetime1">
              <a:rPr lang="en-US" smtClean="0"/>
              <a:pPr/>
              <a:t>12/28/2015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286496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87019-7BA8-4FE6-BA0F-8A18CFB9CA9D}" type="datetime1">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17633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433BB-DF3A-4395-AE41-BE4515CB6869}" type="datetime1">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33074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5B0B24-A9C1-4DCD-B305-0619E0C44C21}" type="datetime1">
              <a:rPr lang="en-US" smtClean="0">
                <a:solidFill>
                  <a:prstClr val="black">
                    <a:tint val="75000"/>
                  </a:prstClr>
                </a:solidFill>
              </a:rPr>
              <a:pPr/>
              <a:t>12/28/2015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CDD89C-9B7B-483B-B85C-9F4C5B5A5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9001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2438400"/>
            <a:ext cx="4191000" cy="1981200"/>
          </a:xfrm>
        </p:spPr>
        <p:txBody>
          <a:bodyPr>
            <a:noAutofit/>
          </a:bodyPr>
          <a:lstStyle/>
          <a:p>
            <a:r>
              <a:rPr lang="en-US" sz="4800" b="1" dirty="0" smtClean="0"/>
              <a:t>Intervention Mapping Step 4: </a:t>
            </a:r>
            <a:r>
              <a:rPr lang="en-US" sz="4000" b="1" dirty="0"/>
              <a:t>Program </a:t>
            </a:r>
            <a:r>
              <a:rPr lang="en-US" sz="4000" b="1" dirty="0" smtClean="0"/>
              <a:t>Production</a:t>
            </a:r>
            <a:endParaRPr lang="en-US" sz="4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371600"/>
            <a:ext cx="3442342" cy="45488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304800"/>
            <a:ext cx="8229600" cy="838200"/>
          </a:xfrm>
        </p:spPr>
        <p:txBody>
          <a:bodyPr>
            <a:noAutofit/>
          </a:bodyPr>
          <a:lstStyle/>
          <a:p>
            <a:pPr eaLnBrk="1" hangingPunct="1"/>
            <a:r>
              <a:rPr lang="en-US" altLang="en-US" sz="3600" dirty="0" smtClean="0">
                <a:ea typeface="ＭＳ Ｐゴシック" panose="020B0600070205080204" pitchFamily="34" charset="-128"/>
              </a:rPr>
              <a:t>TLL Temple Foundation Stroke Project: Message development for EDs and primary care providers </a:t>
            </a:r>
          </a:p>
        </p:txBody>
      </p:sp>
      <p:graphicFrame>
        <p:nvGraphicFramePr>
          <p:cNvPr id="65539" name="Group 3"/>
          <p:cNvGraphicFramePr>
            <a:graphicFrameLocks noGrp="1"/>
          </p:cNvGraphicFramePr>
          <p:nvPr>
            <p:ph idx="1"/>
            <p:extLst>
              <p:ext uri="{D42A27DB-BD31-4B8C-83A1-F6EECF244321}">
                <p14:modId xmlns:p14="http://schemas.microsoft.com/office/powerpoint/2010/main" val="3023371513"/>
              </p:ext>
            </p:extLst>
          </p:nvPr>
        </p:nvGraphicFramePr>
        <p:xfrm>
          <a:off x="228600" y="1600200"/>
          <a:ext cx="8686800" cy="4876800"/>
        </p:xfrm>
        <a:graphic>
          <a:graphicData uri="http://schemas.openxmlformats.org/drawingml/2006/table">
            <a:tbl>
              <a:tblPr/>
              <a:tblGrid>
                <a:gridCol w="1295400"/>
                <a:gridCol w="3152775"/>
                <a:gridCol w="1495425"/>
                <a:gridCol w="2743200"/>
              </a:tblGrid>
              <a:tr h="680936">
                <a:tc>
                  <a:txBody>
                    <a:bodyPr/>
                    <a:lstStyle>
                      <a:lvl1pPr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Vehicles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Change Objectives Grouped by Determinants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Methods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Message Content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5864">
                <a:tc>
                  <a:txBody>
                    <a:bodyPr/>
                    <a:lstStyle>
                      <a:lvl1pPr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Newspaper article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Newsletter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Social norms</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Recognize other MDs in community respond quickly to stroke; believe other  EDs are lowering workup times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expectations</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Expect  patients can recover function with acute treatment of stroke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Reinforcement</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Patient success stories; there may be lack of feedback to ED staff</a:t>
                      </a:r>
                      <a:r>
                        <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Modeling through role-model stories</a:t>
                      </a:r>
                      <a:endPar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Testimonials</a:t>
                      </a:r>
                      <a:endPar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Vicarious reinforcement</a:t>
                      </a:r>
                      <a:r>
                        <a:rPr kumimoji="0" lang="en-US"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 had a stroke patient who got to the hospital on time; the ED treated my patient.</a:t>
                      </a:r>
                      <a:r>
                        <a:rPr kumimoji="0"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 wasn’t sure about this new treatment, but I</a:t>
                      </a:r>
                      <a:r>
                        <a:rPr kumimoji="0"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 really pleased with the improvement I saw in my patient.</a:t>
                      </a:r>
                      <a:r>
                        <a:rPr kumimoji="0"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From patient</a:t>
                      </a:r>
                      <a:r>
                        <a:rPr kumimoji="0"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 or family</a:t>
                      </a:r>
                      <a:r>
                        <a:rPr kumimoji="0"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 point of view: I am back to full functioning. The doctor saved our quality of life by acting quickly.</a:t>
                      </a:r>
                      <a:r>
                        <a:rPr kumimoji="0"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93693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a:xfrm>
            <a:off x="628650" y="1714135"/>
            <a:ext cx="7886700" cy="4351338"/>
          </a:xfrm>
        </p:spPr>
        <p:txBody>
          <a:bodyPr>
            <a:normAutofit lnSpcReduction="10000"/>
          </a:bodyPr>
          <a:lstStyle/>
          <a:p>
            <a:pPr eaLnBrk="1" hangingPunct="1">
              <a:lnSpc>
                <a:spcPct val="90000"/>
              </a:lnSpc>
            </a:pPr>
            <a:r>
              <a:rPr lang="en-US" altLang="en-US" sz="2800" dirty="0" smtClean="0">
                <a:ea typeface="ＭＳ Ｐゴシック" panose="020B0600070205080204" pitchFamily="34" charset="-128"/>
              </a:rPr>
              <a:t>Initial script, storyboard, or layout</a:t>
            </a:r>
          </a:p>
          <a:p>
            <a:pPr eaLnBrk="1" hangingPunct="1">
              <a:lnSpc>
                <a:spcPct val="90000"/>
              </a:lnSpc>
              <a:spcBef>
                <a:spcPct val="40000"/>
              </a:spcBef>
            </a:pPr>
            <a:r>
              <a:rPr lang="en-US" altLang="en-US" sz="2800" dirty="0" smtClean="0">
                <a:ea typeface="ＭＳ Ｐゴシック" panose="020B0600070205080204" pitchFamily="34" charset="-128"/>
              </a:rPr>
              <a:t>Pre-production</a:t>
            </a:r>
          </a:p>
          <a:p>
            <a:pPr lvl="1" eaLnBrk="1" hangingPunct="1">
              <a:lnSpc>
                <a:spcPct val="90000"/>
              </a:lnSpc>
            </a:pPr>
            <a:r>
              <a:rPr lang="en-US" altLang="en-US" sz="2400" dirty="0" smtClean="0">
                <a:ea typeface="ＭＳ Ｐゴシック" panose="020B0600070205080204" pitchFamily="34" charset="-128"/>
              </a:rPr>
              <a:t>Identify role models, actors, locations</a:t>
            </a:r>
          </a:p>
          <a:p>
            <a:pPr eaLnBrk="1" hangingPunct="1">
              <a:lnSpc>
                <a:spcPct val="90000"/>
              </a:lnSpc>
              <a:spcBef>
                <a:spcPct val="40000"/>
              </a:spcBef>
            </a:pPr>
            <a:r>
              <a:rPr lang="en-US" altLang="en-US" sz="2800" dirty="0" smtClean="0">
                <a:ea typeface="ＭＳ Ｐゴシック" panose="020B0600070205080204" pitchFamily="34" charset="-128"/>
              </a:rPr>
              <a:t>First rough cut, or proofs</a:t>
            </a:r>
          </a:p>
          <a:p>
            <a:pPr eaLnBrk="1" hangingPunct="1">
              <a:lnSpc>
                <a:spcPct val="90000"/>
              </a:lnSpc>
              <a:spcBef>
                <a:spcPct val="40000"/>
              </a:spcBef>
            </a:pPr>
            <a:r>
              <a:rPr lang="en-US" altLang="en-US" sz="2800" dirty="0" smtClean="0">
                <a:ea typeface="ＭＳ Ｐゴシック" panose="020B0600070205080204" pitchFamily="34" charset="-128"/>
              </a:rPr>
              <a:t>Review &amp; pre-test</a:t>
            </a:r>
          </a:p>
          <a:p>
            <a:pPr lvl="1" eaLnBrk="1" hangingPunct="1">
              <a:lnSpc>
                <a:spcPct val="90000"/>
              </a:lnSpc>
            </a:pPr>
            <a:r>
              <a:rPr lang="en-US" altLang="en-US" sz="2400" dirty="0" smtClean="0">
                <a:ea typeface="ＭＳ Ｐゴシック" panose="020B0600070205080204" pitchFamily="34" charset="-128"/>
              </a:rPr>
              <a:t>Target audience</a:t>
            </a:r>
          </a:p>
          <a:p>
            <a:pPr lvl="1" eaLnBrk="1" hangingPunct="1">
              <a:lnSpc>
                <a:spcPct val="90000"/>
              </a:lnSpc>
            </a:pPr>
            <a:r>
              <a:rPr lang="en-US" altLang="en-US" sz="2400" dirty="0" smtClean="0">
                <a:ea typeface="ＭＳ Ｐゴシック" panose="020B0600070205080204" pitchFamily="34" charset="-128"/>
              </a:rPr>
              <a:t>Experts</a:t>
            </a:r>
          </a:p>
          <a:p>
            <a:pPr eaLnBrk="1" hangingPunct="1">
              <a:lnSpc>
                <a:spcPct val="90000"/>
              </a:lnSpc>
              <a:spcBef>
                <a:spcPct val="40000"/>
              </a:spcBef>
            </a:pPr>
            <a:r>
              <a:rPr lang="en-US" altLang="en-US" sz="2800" dirty="0" smtClean="0">
                <a:ea typeface="ＭＳ Ｐゴシック" panose="020B0600070205080204" pitchFamily="34" charset="-128"/>
              </a:rPr>
              <a:t>Second rough cut /post production/ proofs</a:t>
            </a:r>
          </a:p>
          <a:p>
            <a:pPr eaLnBrk="1" hangingPunct="1">
              <a:lnSpc>
                <a:spcPct val="90000"/>
              </a:lnSpc>
              <a:spcBef>
                <a:spcPct val="40000"/>
              </a:spcBef>
            </a:pPr>
            <a:r>
              <a:rPr lang="en-US" altLang="en-US" sz="2800" dirty="0" smtClean="0">
                <a:ea typeface="ＭＳ Ｐゴシック" panose="020B0600070205080204" pitchFamily="34" charset="-128"/>
              </a:rPr>
              <a:t>Review, pre-test, revise, final approval</a:t>
            </a:r>
          </a:p>
          <a:p>
            <a:pPr eaLnBrk="1" hangingPunct="1">
              <a:lnSpc>
                <a:spcPct val="90000"/>
              </a:lnSpc>
            </a:pPr>
            <a:endParaRPr lang="en-US" altLang="en-US" dirty="0" smtClean="0">
              <a:ea typeface="ＭＳ Ｐゴシック" panose="020B0600070205080204" pitchFamily="34" charset="-128"/>
            </a:endParaRPr>
          </a:p>
        </p:txBody>
      </p:sp>
      <p:sp>
        <p:nvSpPr>
          <p:cNvPr id="2" name="Title 1"/>
          <p:cNvSpPr>
            <a:spLocks noGrp="1"/>
          </p:cNvSpPr>
          <p:nvPr>
            <p:ph type="title"/>
          </p:nvPr>
        </p:nvSpPr>
        <p:spPr/>
        <p:txBody>
          <a:bodyPr>
            <a:normAutofit/>
          </a:bodyPr>
          <a:lstStyle/>
          <a:p>
            <a:r>
              <a:rPr lang="en-US" altLang="en-US" sz="4400" dirty="0" smtClean="0"/>
              <a:t>Production Process - </a:t>
            </a:r>
            <a:r>
              <a:rPr lang="en-US" altLang="en-US" sz="4400" dirty="0"/>
              <a:t>Video</a:t>
            </a:r>
          </a:p>
        </p:txBody>
      </p:sp>
    </p:spTree>
    <p:extLst>
      <p:ext uri="{BB962C8B-B14F-4D97-AF65-F5344CB8AC3E}">
        <p14:creationId xmlns:p14="http://schemas.microsoft.com/office/powerpoint/2010/main" val="2951658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0"/>
          <p:cNvSpPr>
            <a:spLocks noChangeArrowheads="1"/>
          </p:cNvSpPr>
          <p:nvPr/>
        </p:nvSpPr>
        <p:spPr bwMode="auto">
          <a:xfrm>
            <a:off x="419100" y="41031"/>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dirty="0" smtClean="0">
                <a:latin typeface="+mj-lt"/>
              </a:rPr>
              <a:t>Tasks for Producing a Video</a:t>
            </a:r>
            <a:endParaRPr lang="en-US" altLang="en-US" sz="4400" dirty="0">
              <a:latin typeface="+mj-lt"/>
            </a:endParaRPr>
          </a:p>
        </p:txBody>
      </p:sp>
      <p:sp>
        <p:nvSpPr>
          <p:cNvPr id="2" name="Rectangle 1"/>
          <p:cNvSpPr/>
          <p:nvPr/>
        </p:nvSpPr>
        <p:spPr>
          <a:xfrm>
            <a:off x="3386643" y="3244334"/>
            <a:ext cx="2370714" cy="369332"/>
          </a:xfrm>
          <a:prstGeom prst="rect">
            <a:avLst/>
          </a:prstGeom>
        </p:spPr>
        <p:txBody>
          <a:bodyPr wrap="none">
            <a:spAutoFit/>
          </a:bodyPr>
          <a:lstStyle/>
          <a:p>
            <a:r>
              <a:rPr lang="en-US" dirty="0"/>
              <a:t>INSERT Figure </a:t>
            </a:r>
            <a:r>
              <a:rPr lang="en-US" dirty="0" smtClean="0"/>
              <a:t>7.6 </a:t>
            </a:r>
            <a:r>
              <a:rPr lang="en-US" dirty="0"/>
              <a:t>HERE</a:t>
            </a:r>
          </a:p>
        </p:txBody>
      </p:sp>
      <p:sp>
        <p:nvSpPr>
          <p:cNvPr id="20" name="TextBox 19"/>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7.6</a:t>
            </a:r>
            <a:endParaRPr lang="en-US" b="1" dirty="0">
              <a:solidFill>
                <a:srgbClr val="2E4485"/>
              </a:solidFill>
              <a:latin typeface="HelveticaNeue Condensed"/>
              <a:cs typeface="HelveticaNeue Condensed"/>
            </a:endParaRPr>
          </a:p>
        </p:txBody>
      </p:sp>
    </p:spTree>
    <p:extLst>
      <p:ext uri="{BB962C8B-B14F-4D97-AF65-F5344CB8AC3E}">
        <p14:creationId xmlns:p14="http://schemas.microsoft.com/office/powerpoint/2010/main" val="843460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altLang="en-US" sz="3200" dirty="0" smtClean="0">
                <a:ea typeface="ＭＳ Ｐゴシック" panose="020B0600070205080204" pitchFamily="34" charset="-128"/>
              </a:rPr>
              <a:t>Pretest for: </a:t>
            </a:r>
            <a:endParaRPr lang="en-US" altLang="en-US" sz="3200" dirty="0">
              <a:ea typeface="ＭＳ Ｐゴシック" panose="020B0600070205080204" pitchFamily="34" charset="-128"/>
            </a:endParaRPr>
          </a:p>
          <a:p>
            <a:pPr lvl="1"/>
            <a:r>
              <a:rPr lang="en-US" altLang="en-US" sz="2400" dirty="0">
                <a:ea typeface="ＭＳ Ｐゴシック" panose="020B0600070205080204" pitchFamily="34" charset="-128"/>
              </a:rPr>
              <a:t>Concept</a:t>
            </a:r>
          </a:p>
          <a:p>
            <a:pPr lvl="1"/>
            <a:r>
              <a:rPr lang="en-US" altLang="en-US" sz="2400" dirty="0">
                <a:ea typeface="ＭＳ Ｐゴシック" panose="020B0600070205080204" pitchFamily="34" charset="-128"/>
              </a:rPr>
              <a:t>Readability, comprehension, usability</a:t>
            </a:r>
          </a:p>
          <a:p>
            <a:pPr lvl="1"/>
            <a:r>
              <a:rPr lang="en-US" altLang="en-US" sz="2400" dirty="0">
                <a:ea typeface="ＭＳ Ｐゴシック" panose="020B0600070205080204" pitchFamily="34" charset="-128"/>
              </a:rPr>
              <a:t>Message</a:t>
            </a:r>
          </a:p>
          <a:p>
            <a:pPr lvl="1"/>
            <a:r>
              <a:rPr lang="en-US" altLang="en-US" sz="2400" dirty="0">
                <a:ea typeface="ＭＳ Ｐゴシック" panose="020B0600070205080204" pitchFamily="34" charset="-128"/>
              </a:rPr>
              <a:t>Impact</a:t>
            </a:r>
          </a:p>
          <a:p>
            <a:pPr lvl="1"/>
            <a:r>
              <a:rPr lang="en-US" altLang="en-US" sz="2400" dirty="0">
                <a:ea typeface="ＭＳ Ｐゴシック" panose="020B0600070205080204" pitchFamily="34" charset="-128"/>
              </a:rPr>
              <a:t>Cultural sensitivity</a:t>
            </a:r>
          </a:p>
          <a:p>
            <a:pPr lvl="1"/>
            <a:r>
              <a:rPr lang="en-US" altLang="en-US" sz="2400" dirty="0" smtClean="0">
                <a:ea typeface="ＭＳ Ｐゴシック" panose="020B0600070205080204" pitchFamily="34" charset="-128"/>
              </a:rPr>
              <a:t>Acceptability</a:t>
            </a:r>
          </a:p>
          <a:p>
            <a:pPr marL="0" lvl="1" indent="0">
              <a:spcBef>
                <a:spcPts val="1800"/>
              </a:spcBef>
              <a:buNone/>
            </a:pPr>
            <a:r>
              <a:rPr lang="en-US" altLang="en-US" sz="3200" dirty="0" smtClean="0">
                <a:ea typeface="ＭＳ Ｐゴシック" panose="020B0600070205080204" pitchFamily="34" charset="-128"/>
              </a:rPr>
              <a:t>Pilot-test for: </a:t>
            </a:r>
            <a:endParaRPr lang="en-US" altLang="en-US" sz="3200" dirty="0">
              <a:ea typeface="ＭＳ Ｐゴシック" panose="020B0600070205080204" pitchFamily="34" charset="-128"/>
            </a:endParaRPr>
          </a:p>
          <a:p>
            <a:pPr lvl="1"/>
            <a:r>
              <a:rPr lang="en-US" altLang="en-US" sz="2400" dirty="0" smtClean="0">
                <a:ea typeface="ＭＳ Ｐゴシック" panose="020B0600070205080204" pitchFamily="34" charset="-128"/>
              </a:rPr>
              <a:t>Adoption and implementation issues</a:t>
            </a:r>
          </a:p>
          <a:p>
            <a:pPr lvl="1"/>
            <a:r>
              <a:rPr lang="en-US" altLang="en-US" sz="2400" dirty="0" smtClean="0">
                <a:ea typeface="ＭＳ Ｐゴシック" panose="020B0600070205080204" pitchFamily="34" charset="-128"/>
              </a:rPr>
              <a:t>Logistics</a:t>
            </a:r>
          </a:p>
          <a:p>
            <a:pPr lvl="1"/>
            <a:r>
              <a:rPr lang="en-US" altLang="en-US" sz="2400" dirty="0" smtClean="0">
                <a:ea typeface="ＭＳ Ｐゴシック" panose="020B0600070205080204" pitchFamily="34" charset="-128"/>
              </a:rPr>
              <a:t>Acceptability</a:t>
            </a:r>
            <a:endParaRPr lang="en-US" altLang="en-US" sz="2400"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62CDD89C-9B7B-483B-B85C-9F4C5B5A58B8}" type="slidenum">
              <a:rPr lang="en-US" smtClean="0"/>
              <a:pPr/>
              <a:t>13</a:t>
            </a:fld>
            <a:endParaRPr lang="en-US"/>
          </a:p>
        </p:txBody>
      </p:sp>
      <p:sp>
        <p:nvSpPr>
          <p:cNvPr id="5" name="Title 1"/>
          <p:cNvSpPr>
            <a:spLocks noGrp="1"/>
          </p:cNvSpPr>
          <p:nvPr>
            <p:ph type="title"/>
          </p:nvPr>
        </p:nvSpPr>
        <p:spPr/>
        <p:txBody>
          <a:bodyPr>
            <a:normAutofit fontScale="90000"/>
          </a:bodyPr>
          <a:lstStyle/>
          <a:p>
            <a:r>
              <a:rPr lang="en-US" sz="4400" dirty="0"/>
              <a:t>Task 4</a:t>
            </a:r>
            <a:r>
              <a:rPr lang="en-US" sz="4400" dirty="0" smtClean="0"/>
              <a:t>: </a:t>
            </a:r>
            <a:r>
              <a:rPr lang="en-US" sz="4900" dirty="0" smtClean="0"/>
              <a:t>Pretest, Refine, and Produce Materials</a:t>
            </a:r>
            <a:r>
              <a:rPr lang="en-US" sz="5400" dirty="0"/>
              <a:t/>
            </a:r>
            <a:br>
              <a:rPr lang="en-US" sz="5400" dirty="0"/>
            </a:br>
            <a:endParaRPr lang="en-US" dirty="0"/>
          </a:p>
        </p:txBody>
      </p:sp>
    </p:spTree>
    <p:extLst>
      <p:ext uri="{BB962C8B-B14F-4D97-AF65-F5344CB8AC3E}">
        <p14:creationId xmlns:p14="http://schemas.microsoft.com/office/powerpoint/2010/main" val="2087408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058150" cy="1325563"/>
          </a:xfrm>
        </p:spPr>
        <p:txBody>
          <a:bodyPr>
            <a:normAutofit/>
          </a:bodyPr>
          <a:lstStyle/>
          <a:p>
            <a:r>
              <a:rPr lang="en-US" sz="4400" dirty="0" smtClean="0"/>
              <a:t>Making Sense of Pretest and </a:t>
            </a:r>
            <a:br>
              <a:rPr lang="en-US" sz="4400" dirty="0" smtClean="0"/>
            </a:br>
            <a:r>
              <a:rPr lang="en-US" sz="4400" dirty="0" smtClean="0"/>
              <a:t>Pilot-Test Data</a:t>
            </a:r>
            <a:endParaRPr lang="en-US" sz="4400" dirty="0"/>
          </a:p>
        </p:txBody>
      </p:sp>
      <p:sp>
        <p:nvSpPr>
          <p:cNvPr id="3" name="Content Placeholder 2"/>
          <p:cNvSpPr>
            <a:spLocks noGrp="1"/>
          </p:cNvSpPr>
          <p:nvPr>
            <p:ph idx="1"/>
          </p:nvPr>
        </p:nvSpPr>
        <p:spPr/>
        <p:txBody>
          <a:bodyPr/>
          <a:lstStyle/>
          <a:p>
            <a:r>
              <a:rPr lang="en-US" altLang="en-US" sz="2800" dirty="0" smtClean="0">
                <a:ea typeface="ＭＳ Ｐゴシック" panose="020B0600070205080204" pitchFamily="34" charset="-128"/>
              </a:rPr>
              <a:t>Tabulate data and track recommended changes</a:t>
            </a:r>
          </a:p>
          <a:p>
            <a:r>
              <a:rPr lang="en-US" altLang="en-US" sz="2800" dirty="0" smtClean="0">
                <a:ea typeface="ＭＳ Ｐゴシック" panose="020B0600070205080204" pitchFamily="34" charset="-128"/>
              </a:rPr>
              <a:t>Develop a plan for dealing with conflicting </a:t>
            </a:r>
            <a:r>
              <a:rPr lang="en-US" altLang="en-US" sz="2800" dirty="0">
                <a:ea typeface="ＭＳ Ｐゴシック" panose="020B0600070205080204" pitchFamily="34" charset="-128"/>
              </a:rPr>
              <a:t>opinions and </a:t>
            </a:r>
            <a:r>
              <a:rPr lang="en-US" altLang="en-US" sz="2800" dirty="0" smtClean="0">
                <a:ea typeface="ＭＳ Ｐゴシック" panose="020B0600070205080204" pitchFamily="34" charset="-128"/>
              </a:rPr>
              <a:t>results</a:t>
            </a:r>
          </a:p>
          <a:p>
            <a:r>
              <a:rPr lang="en-US" altLang="en-US" sz="2800" dirty="0" smtClean="0">
                <a:ea typeface="ＭＳ Ｐゴシック" panose="020B0600070205080204" pitchFamily="34" charset="-128"/>
              </a:rPr>
              <a:t>If something is changed, make sure the change does not disrupt or eliminate an important element or change method</a:t>
            </a:r>
          </a:p>
          <a:p>
            <a:r>
              <a:rPr lang="en-US" altLang="en-US" sz="2800" dirty="0" smtClean="0">
                <a:ea typeface="ＭＳ Ｐゴシック" panose="020B0600070205080204" pitchFamily="34" charset="-128"/>
              </a:rPr>
              <a:t>If activities or change methods are deleted, attempt to replace them with equally powerful methods and messages</a:t>
            </a:r>
            <a:endParaRPr lang="en-US" altLang="en-US" sz="2800" dirty="0">
              <a:ea typeface="ＭＳ Ｐゴシック" panose="020B0600070205080204" pitchFamily="34" charset="-128"/>
            </a:endParaRPr>
          </a:p>
          <a:p>
            <a:endParaRPr lang="en-US"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14</a:t>
            </a:fld>
            <a:endParaRPr lang="en-US"/>
          </a:p>
        </p:txBody>
      </p:sp>
    </p:spTree>
    <p:extLst>
      <p:ext uri="{BB962C8B-B14F-4D97-AF65-F5344CB8AC3E}">
        <p14:creationId xmlns:p14="http://schemas.microsoft.com/office/powerpoint/2010/main" val="222950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7886700" cy="2852737"/>
          </a:xfrm>
        </p:spPr>
        <p:txBody>
          <a:bodyPr>
            <a:normAutofit/>
          </a:bodyPr>
          <a:lstStyle/>
          <a:p>
            <a:r>
              <a:rPr lang="en-US" sz="5400" dirty="0" smtClean="0"/>
              <a:t>Example</a:t>
            </a:r>
            <a:endParaRPr lang="en-US" sz="5400" dirty="0"/>
          </a:p>
        </p:txBody>
      </p:sp>
      <p:sp>
        <p:nvSpPr>
          <p:cNvPr id="6" name="Text Placeholder 5"/>
          <p:cNvSpPr>
            <a:spLocks noGrp="1"/>
          </p:cNvSpPr>
          <p:nvPr>
            <p:ph type="body" idx="1"/>
          </p:nvPr>
        </p:nvSpPr>
        <p:spPr>
          <a:xfrm>
            <a:off x="914400" y="3276600"/>
            <a:ext cx="7086600" cy="2133600"/>
          </a:xfrm>
        </p:spPr>
        <p:txBody>
          <a:bodyPr>
            <a:normAutofit/>
          </a:bodyPr>
          <a:lstStyle/>
          <a:p>
            <a:r>
              <a:rPr lang="en-US" sz="3900" dirty="0" smtClean="0">
                <a:solidFill>
                  <a:schemeClr val="tx1"/>
                </a:solidFill>
                <a:latin typeface="+mj-lt"/>
              </a:rPr>
              <a:t>It’s Your Game…Keep It Real (IYG)</a:t>
            </a:r>
          </a:p>
          <a:p>
            <a:endParaRPr lang="en-US" dirty="0" smtClean="0">
              <a:solidFill>
                <a:schemeClr val="tx1"/>
              </a:solidFill>
              <a:latin typeface="+mj-lt"/>
            </a:endParaRPr>
          </a:p>
          <a:p>
            <a:pPr algn="ctr"/>
            <a:r>
              <a:rPr lang="en-US" sz="3200" dirty="0" smtClean="0">
                <a:solidFill>
                  <a:schemeClr val="tx1"/>
                </a:solidFill>
                <a:latin typeface="+mj-lt"/>
              </a:rPr>
              <a:t>A sexual health education program for middle school students</a:t>
            </a:r>
          </a:p>
          <a:p>
            <a:endParaRPr lang="en-US" sz="3200" dirty="0">
              <a:solidFill>
                <a:schemeClr val="tx1"/>
              </a:solidFill>
              <a:latin typeface="+mj-lt"/>
            </a:endParaRPr>
          </a:p>
          <a:p>
            <a:endParaRPr lang="en-US" sz="3200" dirty="0">
              <a:solidFill>
                <a:schemeClr val="tx1"/>
              </a:solidFill>
              <a:latin typeface="+mj-lt"/>
            </a:endParaRPr>
          </a:p>
        </p:txBody>
      </p:sp>
      <p:sp>
        <p:nvSpPr>
          <p:cNvPr id="4" name="Slide Number Placeholder 3"/>
          <p:cNvSpPr>
            <a:spLocks noGrp="1"/>
          </p:cNvSpPr>
          <p:nvPr>
            <p:ph type="sldNum" sz="quarter" idx="12"/>
          </p:nvPr>
        </p:nvSpPr>
        <p:spPr/>
        <p:txBody>
          <a:bodyPr/>
          <a:lstStyle/>
          <a:p>
            <a:fld id="{62CDD89C-9B7B-483B-B85C-9F4C5B5A58B8}" type="slidenum">
              <a:rPr lang="en-US" smtClean="0"/>
              <a:pPr/>
              <a:t>15</a:t>
            </a:fld>
            <a:endParaRPr lang="en-US" dirty="0"/>
          </a:p>
        </p:txBody>
      </p:sp>
      <p:graphicFrame>
        <p:nvGraphicFramePr>
          <p:cNvPr id="7" name="Object 5"/>
          <p:cNvGraphicFramePr>
            <a:graphicFrameLocks noChangeAspect="1"/>
          </p:cNvGraphicFramePr>
          <p:nvPr>
            <p:extLst>
              <p:ext uri="{D42A27DB-BD31-4B8C-83A1-F6EECF244321}">
                <p14:modId xmlns:p14="http://schemas.microsoft.com/office/powerpoint/2010/main" val="2541512876"/>
              </p:ext>
            </p:extLst>
          </p:nvPr>
        </p:nvGraphicFramePr>
        <p:xfrm>
          <a:off x="6726115" y="1221214"/>
          <a:ext cx="1600200" cy="1308100"/>
        </p:xfrm>
        <a:graphic>
          <a:graphicData uri="http://schemas.openxmlformats.org/presentationml/2006/ole">
            <mc:AlternateContent xmlns:mc="http://schemas.openxmlformats.org/markup-compatibility/2006">
              <mc:Choice xmlns:v="urn:schemas-microsoft-com:vml" Requires="v">
                <p:oleObj spid="_x0000_s1120"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115" y="1221214"/>
                        <a:ext cx="16002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0925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102" y="2081824"/>
            <a:ext cx="8058150" cy="4500563"/>
          </a:xfrm>
        </p:spPr>
        <p:txBody>
          <a:bodyPr>
            <a:normAutofit/>
          </a:bodyPr>
          <a:lstStyle/>
          <a:p>
            <a:pPr marL="234950" indent="-234950">
              <a:defRPr/>
            </a:pPr>
            <a:r>
              <a:rPr lang="en-US" sz="3000" dirty="0" smtClean="0"/>
              <a:t>Feedback from school district and school-level administrators and health education teacher to indicated that the IYG scope and sequence was feasible but would require advanced planning</a:t>
            </a:r>
          </a:p>
          <a:p>
            <a:pPr marL="577850" lvl="1" indent="-234950">
              <a:defRPr/>
            </a:pPr>
            <a:r>
              <a:rPr lang="en-US" sz="2400" dirty="0" smtClean="0"/>
              <a:t>Teachers would need to modify lesson plans in advance</a:t>
            </a:r>
          </a:p>
          <a:p>
            <a:pPr marL="577850" lvl="1" indent="-234950">
              <a:defRPr/>
            </a:pPr>
            <a:r>
              <a:rPr lang="en-US" sz="2400" dirty="0" smtClean="0"/>
              <a:t>Administrators </a:t>
            </a:r>
            <a:r>
              <a:rPr lang="en-US" sz="2400" dirty="0"/>
              <a:t>would need</a:t>
            </a:r>
            <a:r>
              <a:rPr lang="en-US" sz="2400" dirty="0" smtClean="0"/>
              <a:t> to coordinate with IT specialists or school librarian to ensure computer access</a:t>
            </a:r>
          </a:p>
          <a:p>
            <a:pPr marL="234950" indent="-234950">
              <a:defRPr/>
            </a:pPr>
            <a:endParaRPr lang="en-US" sz="30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16</a:t>
            </a:fld>
            <a:endParaRPr lang="en-US"/>
          </a:p>
        </p:txBody>
      </p:sp>
      <p:graphicFrame>
        <p:nvGraphicFramePr>
          <p:cNvPr id="8" name="Object 5"/>
          <p:cNvGraphicFramePr>
            <a:graphicFrameLocks noChangeAspect="1"/>
          </p:cNvGraphicFramePr>
          <p:nvPr>
            <p:extLst>
              <p:ext uri="{D42A27DB-BD31-4B8C-83A1-F6EECF244321}">
                <p14:modId xmlns:p14="http://schemas.microsoft.com/office/powerpoint/2010/main" val="856662564"/>
              </p:ext>
            </p:extLst>
          </p:nvPr>
        </p:nvGraphicFramePr>
        <p:xfrm>
          <a:off x="7086600" y="5615895"/>
          <a:ext cx="1164981" cy="952326"/>
        </p:xfrm>
        <a:graphic>
          <a:graphicData uri="http://schemas.openxmlformats.org/presentationml/2006/ole">
            <mc:AlternateContent xmlns:mc="http://schemas.openxmlformats.org/markup-compatibility/2006">
              <mc:Choice xmlns:v="urn:schemas-microsoft-com:vml" Requires="v">
                <p:oleObj spid="_x0000_s2093"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615895"/>
                        <a:ext cx="1164981" cy="952326"/>
                      </a:xfrm>
                      <a:prstGeom prst="rect">
                        <a:avLst/>
                      </a:prstGeom>
                      <a:noFill/>
                      <a:extLst/>
                    </p:spPr>
                  </p:pic>
                </p:oleObj>
              </mc:Fallback>
            </mc:AlternateContent>
          </a:graphicData>
        </a:graphic>
      </p:graphicFrame>
      <p:sp>
        <p:nvSpPr>
          <p:cNvPr id="10" name="Title 1"/>
          <p:cNvSpPr>
            <a:spLocks noGrp="1"/>
          </p:cNvSpPr>
          <p:nvPr>
            <p:ph type="title"/>
          </p:nvPr>
        </p:nvSpPr>
        <p:spPr>
          <a:xfrm>
            <a:off x="293077" y="609600"/>
            <a:ext cx="8458200" cy="1325563"/>
          </a:xfrm>
        </p:spPr>
        <p:txBody>
          <a:bodyPr>
            <a:normAutofit fontScale="90000"/>
          </a:bodyPr>
          <a:lstStyle/>
          <a:p>
            <a:r>
              <a:rPr lang="en-US" sz="4900" dirty="0"/>
              <a:t>Task 1: </a:t>
            </a:r>
            <a:r>
              <a:rPr lang="en-US" sz="4900" dirty="0" smtClean="0"/>
              <a:t>Refine Program Structure and Organization</a:t>
            </a:r>
            <a:r>
              <a:rPr lang="en-US" dirty="0"/>
              <a:t/>
            </a:r>
            <a:br>
              <a:rPr lang="en-US" dirty="0"/>
            </a:br>
            <a:endParaRPr lang="en-US" dirty="0"/>
          </a:p>
        </p:txBody>
      </p:sp>
    </p:spTree>
    <p:extLst>
      <p:ext uri="{BB962C8B-B14F-4D97-AF65-F5344CB8AC3E}">
        <p14:creationId xmlns:p14="http://schemas.microsoft.com/office/powerpoint/2010/main" val="2275746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CDD89C-9B7B-483B-B85C-9F4C5B5A58B8}" type="slidenum">
              <a:rPr lang="en-US" smtClean="0"/>
              <a:pPr/>
              <a:t>17</a:t>
            </a:fld>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Program planners produced design documents for:</a:t>
            </a:r>
          </a:p>
          <a:p>
            <a:pPr lvl="1"/>
            <a:r>
              <a:rPr lang="en-US" sz="2400" dirty="0" smtClean="0"/>
              <a:t>15 x 50-minute classroom lessons</a:t>
            </a:r>
          </a:p>
          <a:p>
            <a:pPr lvl="1"/>
            <a:r>
              <a:rPr lang="en-US" sz="2400" dirty="0" smtClean="0"/>
              <a:t>9 computer lessons</a:t>
            </a:r>
          </a:p>
          <a:p>
            <a:pPr lvl="2"/>
            <a:r>
              <a:rPr lang="en-US" sz="2100" dirty="0"/>
              <a:t>Interactive skills-training exercises</a:t>
            </a:r>
          </a:p>
          <a:p>
            <a:pPr lvl="2"/>
            <a:r>
              <a:rPr lang="en-US" sz="2100" dirty="0"/>
              <a:t>Peer role model videos</a:t>
            </a:r>
          </a:p>
          <a:p>
            <a:pPr lvl="2"/>
            <a:r>
              <a:rPr lang="en-US" sz="2100" dirty="0"/>
              <a:t>“Real world”-style teen serials (</a:t>
            </a:r>
            <a:r>
              <a:rPr lang="en-US" sz="2100" i="1" dirty="0"/>
              <a:t>Reel World)</a:t>
            </a:r>
          </a:p>
          <a:p>
            <a:pPr lvl="2"/>
            <a:r>
              <a:rPr lang="en-US" sz="2100" dirty="0"/>
              <a:t>Some activities were tailored by gender and sexual </a:t>
            </a:r>
            <a:r>
              <a:rPr lang="en-US" sz="2100" dirty="0" smtClean="0"/>
              <a:t>experience</a:t>
            </a:r>
            <a:endParaRPr lang="en-US" sz="2400" dirty="0" smtClean="0"/>
          </a:p>
          <a:p>
            <a:pPr lvl="1">
              <a:spcBef>
                <a:spcPts val="1800"/>
              </a:spcBef>
            </a:pPr>
            <a:r>
              <a:rPr lang="en-US" sz="2400" dirty="0" smtClean="0"/>
              <a:t>Design documents included:</a:t>
            </a:r>
          </a:p>
          <a:p>
            <a:pPr lvl="2"/>
            <a:r>
              <a:rPr lang="en-US" sz="2100" dirty="0" smtClean="0"/>
              <a:t>Targeted change objectives, methods and applications</a:t>
            </a:r>
          </a:p>
          <a:p>
            <a:pPr lvl="2"/>
            <a:r>
              <a:rPr lang="en-US" sz="2100" dirty="0" smtClean="0"/>
              <a:t>Estimated duration</a:t>
            </a:r>
          </a:p>
          <a:p>
            <a:pPr lvl="2"/>
            <a:r>
              <a:rPr lang="en-US" sz="2100" dirty="0" smtClean="0"/>
              <a:t>A detailed description of characters and setting</a:t>
            </a:r>
          </a:p>
          <a:p>
            <a:pPr lvl="2"/>
            <a:r>
              <a:rPr lang="en-US" sz="2100" dirty="0" smtClean="0"/>
              <a:t>Discussion prompts</a:t>
            </a:r>
          </a:p>
          <a:p>
            <a:pPr lvl="2"/>
            <a:r>
              <a:rPr lang="en-US" sz="2100" dirty="0" smtClean="0"/>
              <a:t>Itemized scripts for </a:t>
            </a:r>
            <a:r>
              <a:rPr lang="en-US" sz="2100" i="1" dirty="0" smtClean="0"/>
              <a:t>Reel World </a:t>
            </a:r>
            <a:r>
              <a:rPr lang="en-US" sz="2100" dirty="0" smtClean="0"/>
              <a:t>serials</a:t>
            </a:r>
          </a:p>
          <a:p>
            <a:pPr marL="685800" lvl="2" indent="0">
              <a:buNone/>
            </a:pPr>
            <a:endParaRPr lang="en-US" sz="2100" dirty="0" smtClean="0"/>
          </a:p>
          <a:p>
            <a:pPr marL="342900" lvl="1" indent="0">
              <a:buNone/>
            </a:pPr>
            <a:endParaRPr lang="en-US" dirty="0"/>
          </a:p>
        </p:txBody>
      </p:sp>
      <p:graphicFrame>
        <p:nvGraphicFramePr>
          <p:cNvPr id="8" name="Object 5"/>
          <p:cNvGraphicFramePr>
            <a:graphicFrameLocks noChangeAspect="1"/>
          </p:cNvGraphicFramePr>
          <p:nvPr>
            <p:extLst>
              <p:ext uri="{D42A27DB-BD31-4B8C-83A1-F6EECF244321}">
                <p14:modId xmlns:p14="http://schemas.microsoft.com/office/powerpoint/2010/main" val="2253069014"/>
              </p:ext>
            </p:extLst>
          </p:nvPr>
        </p:nvGraphicFramePr>
        <p:xfrm>
          <a:off x="7743824" y="5522692"/>
          <a:ext cx="1001591" cy="818761"/>
        </p:xfrm>
        <a:graphic>
          <a:graphicData uri="http://schemas.openxmlformats.org/presentationml/2006/ole">
            <mc:AlternateContent xmlns:mc="http://schemas.openxmlformats.org/markup-compatibility/2006">
              <mc:Choice xmlns:v="urn:schemas-microsoft-com:vml" Requires="v">
                <p:oleObj spid="_x0000_s4142" name="Photo Editor Photo" r:id="rId4" imgW="20919820" imgH="14323810" progId="">
                  <p:embed/>
                </p:oleObj>
              </mc:Choice>
              <mc:Fallback>
                <p:oleObj name="Photo Editor Photo" r:id="rId4" imgW="20919820" imgH="143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824" y="5522692"/>
                        <a:ext cx="1001591" cy="818761"/>
                      </a:xfrm>
                      <a:prstGeom prst="rect">
                        <a:avLst/>
                      </a:prstGeom>
                      <a:noFill/>
                      <a:extLst/>
                    </p:spPr>
                  </p:pic>
                </p:oleObj>
              </mc:Fallback>
            </mc:AlternateContent>
          </a:graphicData>
        </a:graphic>
      </p:graphicFrame>
      <p:sp>
        <p:nvSpPr>
          <p:cNvPr id="13" name="Title 1"/>
          <p:cNvSpPr txBox="1">
            <a:spLocks/>
          </p:cNvSpPr>
          <p:nvPr/>
        </p:nvSpPr>
        <p:spPr>
          <a:xfrm>
            <a:off x="287215" y="533400"/>
            <a:ext cx="8458200" cy="97533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dirty="0" smtClean="0"/>
              <a:t>Task 2: Prepare Plans for Program Materials</a:t>
            </a:r>
            <a:endParaRPr lang="en-US" sz="4400" dirty="0"/>
          </a:p>
        </p:txBody>
      </p:sp>
    </p:spTree>
    <p:extLst>
      <p:ext uri="{BB962C8B-B14F-4D97-AF65-F5344CB8AC3E}">
        <p14:creationId xmlns:p14="http://schemas.microsoft.com/office/powerpoint/2010/main" val="4183009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Example Design Document </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18</a:t>
            </a:fld>
            <a:endParaRPr lang="en-US"/>
          </a:p>
        </p:txBody>
      </p:sp>
      <p:sp>
        <p:nvSpPr>
          <p:cNvPr id="5" name="Rectangle 4"/>
          <p:cNvSpPr/>
          <p:nvPr/>
        </p:nvSpPr>
        <p:spPr>
          <a:xfrm>
            <a:off x="3386643" y="3244334"/>
            <a:ext cx="2370714" cy="369332"/>
          </a:xfrm>
          <a:prstGeom prst="rect">
            <a:avLst/>
          </a:prstGeom>
        </p:spPr>
        <p:txBody>
          <a:bodyPr wrap="none">
            <a:spAutoFit/>
          </a:bodyPr>
          <a:lstStyle/>
          <a:p>
            <a:r>
              <a:rPr lang="en-US" dirty="0"/>
              <a:t>INSERT Figure </a:t>
            </a:r>
            <a:r>
              <a:rPr lang="en-US" dirty="0" smtClean="0"/>
              <a:t>7.9 </a:t>
            </a:r>
            <a:r>
              <a:rPr lang="en-US" dirty="0"/>
              <a:t>HERE</a:t>
            </a:r>
          </a:p>
        </p:txBody>
      </p:sp>
      <p:sp>
        <p:nvSpPr>
          <p:cNvPr id="6" name="TextBox 5"/>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7.9</a:t>
            </a:r>
            <a:endParaRPr lang="en-US" b="1" dirty="0">
              <a:solidFill>
                <a:srgbClr val="2E4485"/>
              </a:solidFill>
              <a:latin typeface="HelveticaNeue Condensed"/>
              <a:cs typeface="HelveticaNeue Condensed"/>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2541439069"/>
              </p:ext>
            </p:extLst>
          </p:nvPr>
        </p:nvGraphicFramePr>
        <p:xfrm>
          <a:off x="7696200" y="5192330"/>
          <a:ext cx="1164981" cy="952326"/>
        </p:xfrm>
        <a:graphic>
          <a:graphicData uri="http://schemas.openxmlformats.org/presentationml/2006/ole">
            <mc:AlternateContent xmlns:mc="http://schemas.openxmlformats.org/markup-compatibility/2006">
              <mc:Choice xmlns:v="urn:schemas-microsoft-com:vml" Requires="v">
                <p:oleObj spid="_x0000_s15371"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192330"/>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142745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4351338"/>
          </a:xfrm>
        </p:spPr>
        <p:txBody>
          <a:bodyPr>
            <a:normAutofit/>
          </a:bodyPr>
          <a:lstStyle/>
          <a:p>
            <a:r>
              <a:rPr lang="en-US" sz="2800" dirty="0" smtClean="0"/>
              <a:t>Program planners:</a:t>
            </a:r>
          </a:p>
          <a:p>
            <a:pPr lvl="1"/>
            <a:r>
              <a:rPr lang="en-US" sz="2400" dirty="0" smtClean="0"/>
              <a:t>Wrote content (messages) for all activities</a:t>
            </a:r>
          </a:p>
          <a:p>
            <a:pPr lvl="1"/>
            <a:r>
              <a:rPr lang="en-US" sz="2400" dirty="0"/>
              <a:t>E</a:t>
            </a:r>
            <a:r>
              <a:rPr lang="en-US" sz="2400" dirty="0" smtClean="0"/>
              <a:t>nsured that the parameters of use of specific methods were met</a:t>
            </a:r>
          </a:p>
          <a:p>
            <a:pPr lvl="1"/>
            <a:r>
              <a:rPr lang="en-US" sz="2400" dirty="0"/>
              <a:t>H</a:t>
            </a:r>
            <a:r>
              <a:rPr lang="en-US" sz="2400" dirty="0" smtClean="0"/>
              <a:t>ired creative consultants (videographers, post-production video editors, and computer program developers) to produce video- and computer-based activities</a:t>
            </a:r>
          </a:p>
          <a:p>
            <a:pPr lvl="1"/>
            <a:r>
              <a:rPr lang="en-US" sz="2400" dirty="0" smtClean="0"/>
              <a:t>Drafted curriculum manual for teachers</a:t>
            </a:r>
          </a:p>
          <a:p>
            <a:pPr lvl="2"/>
            <a:r>
              <a:rPr lang="en-US" sz="2000" dirty="0"/>
              <a:t>Itemized timing, materials required, and activities for each </a:t>
            </a:r>
            <a:r>
              <a:rPr lang="en-US" sz="2000" dirty="0" smtClean="0"/>
              <a:t>lesson</a:t>
            </a:r>
          </a:p>
          <a:p>
            <a:pPr lvl="1"/>
            <a:r>
              <a:rPr lang="en-US" sz="2400" dirty="0" smtClean="0"/>
              <a:t>Drafted parent newsletters</a:t>
            </a:r>
          </a:p>
          <a:p>
            <a:endParaRPr lang="en-US" sz="28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19</a:t>
            </a:fld>
            <a:endParaRPr lang="en-US"/>
          </a:p>
        </p:txBody>
      </p:sp>
      <p:sp>
        <p:nvSpPr>
          <p:cNvPr id="5" name="Title 1"/>
          <p:cNvSpPr>
            <a:spLocks noGrp="1"/>
          </p:cNvSpPr>
          <p:nvPr>
            <p:ph type="title"/>
          </p:nvPr>
        </p:nvSpPr>
        <p:spPr/>
        <p:txBody>
          <a:bodyPr>
            <a:normAutofit fontScale="90000"/>
          </a:bodyPr>
          <a:lstStyle/>
          <a:p>
            <a:r>
              <a:rPr lang="en-US" sz="4400" dirty="0"/>
              <a:t>Task </a:t>
            </a:r>
            <a:r>
              <a:rPr lang="en-US" sz="4400" dirty="0" smtClean="0"/>
              <a:t>3: </a:t>
            </a:r>
            <a:r>
              <a:rPr lang="en-US" sz="4900" dirty="0" smtClean="0"/>
              <a:t>Draft Messages, Materials, and Protocols</a:t>
            </a:r>
            <a:r>
              <a:rPr lang="en-US" dirty="0"/>
              <a:t/>
            </a:r>
            <a:br>
              <a:rPr lang="en-US" dirty="0"/>
            </a:b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165173022"/>
              </p:ext>
            </p:extLst>
          </p:nvPr>
        </p:nvGraphicFramePr>
        <p:xfrm>
          <a:off x="7743824" y="5522692"/>
          <a:ext cx="1001591" cy="818761"/>
        </p:xfrm>
        <a:graphic>
          <a:graphicData uri="http://schemas.openxmlformats.org/presentationml/2006/ole">
            <mc:AlternateContent xmlns:mc="http://schemas.openxmlformats.org/markup-compatibility/2006">
              <mc:Choice xmlns:v="urn:schemas-microsoft-com:vml" Requires="v">
                <p:oleObj spid="_x0000_s13326"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824" y="5522692"/>
                        <a:ext cx="1001591" cy="818761"/>
                      </a:xfrm>
                      <a:prstGeom prst="rect">
                        <a:avLst/>
                      </a:prstGeom>
                      <a:noFill/>
                      <a:extLst/>
                    </p:spPr>
                  </p:pic>
                </p:oleObj>
              </mc:Fallback>
            </mc:AlternateContent>
          </a:graphicData>
        </a:graphic>
      </p:graphicFrame>
    </p:spTree>
    <p:extLst>
      <p:ext uri="{BB962C8B-B14F-4D97-AF65-F5344CB8AC3E}">
        <p14:creationId xmlns:p14="http://schemas.microsoft.com/office/powerpoint/2010/main" val="240609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Intervention Mapping Steps</a:t>
            </a:r>
            <a:endParaRPr lang="en-US" sz="44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000" dirty="0" smtClean="0"/>
              <a:t>Logic model of the problem </a:t>
            </a:r>
          </a:p>
          <a:p>
            <a:pPr marL="514350" indent="-514350">
              <a:buFont typeface="+mj-lt"/>
              <a:buAutoNum type="arabicPeriod"/>
            </a:pPr>
            <a:r>
              <a:rPr lang="en-US" sz="3000" dirty="0" smtClean="0"/>
              <a:t>Program outcomes and objectives (logic model of change)</a:t>
            </a:r>
          </a:p>
          <a:p>
            <a:pPr marL="514350" indent="-514350">
              <a:buFont typeface="+mj-lt"/>
              <a:buAutoNum type="arabicPeriod"/>
            </a:pPr>
            <a:r>
              <a:rPr lang="en-US" sz="3000" dirty="0" smtClean="0"/>
              <a:t>Program design</a:t>
            </a:r>
          </a:p>
          <a:p>
            <a:pPr marL="514350" indent="-514350">
              <a:buFont typeface="+mj-lt"/>
              <a:buAutoNum type="arabicPeriod"/>
            </a:pPr>
            <a:r>
              <a:rPr lang="en-US" sz="3000" b="1" dirty="0" smtClean="0">
                <a:solidFill>
                  <a:srgbClr val="00ADEF"/>
                </a:solidFill>
              </a:rPr>
              <a:t>Program production</a:t>
            </a:r>
          </a:p>
          <a:p>
            <a:pPr marL="514350" indent="-514350">
              <a:buFont typeface="+mj-lt"/>
              <a:buAutoNum type="arabicPeriod"/>
            </a:pPr>
            <a:r>
              <a:rPr lang="en-US" sz="3000" dirty="0" smtClean="0"/>
              <a:t>Program implementation plan</a:t>
            </a:r>
          </a:p>
          <a:p>
            <a:pPr marL="514350" indent="-514350">
              <a:buFont typeface="+mj-lt"/>
              <a:buAutoNum type="arabicPeriod"/>
            </a:pPr>
            <a:r>
              <a:rPr lang="en-US" sz="3000" dirty="0" smtClean="0"/>
              <a:t>Evaluation plan</a:t>
            </a:r>
          </a:p>
          <a:p>
            <a:endParaRPr lang="en-US"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a:t>
            </a:fld>
            <a:endParaRPr lang="en-US"/>
          </a:p>
        </p:txBody>
      </p:sp>
    </p:spTree>
    <p:extLst>
      <p:ext uri="{BB962C8B-B14F-4D97-AF65-F5344CB8AC3E}">
        <p14:creationId xmlns:p14="http://schemas.microsoft.com/office/powerpoint/2010/main" val="3641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CDD89C-9B7B-483B-B85C-9F4C5B5A58B8}" type="slidenum">
              <a:rPr lang="en-US" smtClean="0"/>
              <a:pPr/>
              <a:t>20</a:t>
            </a:fld>
            <a:endParaRPr lang="en-US"/>
          </a:p>
        </p:txBody>
      </p:sp>
      <p:graphicFrame>
        <p:nvGraphicFramePr>
          <p:cNvPr id="7" name="Object 5"/>
          <p:cNvGraphicFramePr>
            <a:graphicFrameLocks noChangeAspect="1"/>
          </p:cNvGraphicFramePr>
          <p:nvPr>
            <p:extLst>
              <p:ext uri="{D42A27DB-BD31-4B8C-83A1-F6EECF244321}">
                <p14:modId xmlns:p14="http://schemas.microsoft.com/office/powerpoint/2010/main" val="2588172746"/>
              </p:ext>
            </p:extLst>
          </p:nvPr>
        </p:nvGraphicFramePr>
        <p:xfrm>
          <a:off x="7808301" y="4444285"/>
          <a:ext cx="1164981" cy="952326"/>
        </p:xfrm>
        <a:graphic>
          <a:graphicData uri="http://schemas.openxmlformats.org/presentationml/2006/ole">
            <mc:AlternateContent xmlns:mc="http://schemas.openxmlformats.org/markup-compatibility/2006">
              <mc:Choice xmlns:v="urn:schemas-microsoft-com:vml" Requires="v">
                <p:oleObj spid="_x0000_s16394"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8301" y="4444285"/>
                        <a:ext cx="1164981" cy="952326"/>
                      </a:xfrm>
                      <a:prstGeom prst="rect">
                        <a:avLst/>
                      </a:prstGeom>
                      <a:noFill/>
                      <a:extLst/>
                    </p:spPr>
                  </p:pic>
                </p:oleObj>
              </mc:Fallback>
            </mc:AlternateContent>
          </a:graphicData>
        </a:graphic>
      </p:graphicFrame>
      <p:sp>
        <p:nvSpPr>
          <p:cNvPr id="8" name="Rectangle 3"/>
          <p:cNvSpPr txBox="1">
            <a:spLocks noChangeArrowheads="1"/>
          </p:cNvSpPr>
          <p:nvPr/>
        </p:nvSpPr>
        <p:spPr>
          <a:xfrm>
            <a:off x="643504" y="838200"/>
            <a:ext cx="7586095" cy="66294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11113">
              <a:lnSpc>
                <a:spcPct val="80000"/>
              </a:lnSpc>
              <a:buClr>
                <a:schemeClr val="accent3"/>
              </a:buClr>
              <a:buFont typeface="Wingdings" pitchFamily="2" charset="2"/>
              <a:buNone/>
              <a:defRPr/>
            </a:pPr>
            <a:r>
              <a:rPr lang="en-US" sz="2000" b="1" dirty="0" smtClean="0"/>
              <a:t>Directions:  </a:t>
            </a:r>
            <a:r>
              <a:rPr lang="en-US" sz="2000" dirty="0" smtClean="0"/>
              <a:t>Using clear NO statements and/or alternative actions, complete the “You” lines.</a:t>
            </a:r>
            <a:endParaRPr lang="en-US" sz="2000" b="1" dirty="0" smtClean="0"/>
          </a:p>
          <a:p>
            <a:pPr marL="0" indent="11113">
              <a:lnSpc>
                <a:spcPct val="80000"/>
              </a:lnSpc>
              <a:spcBef>
                <a:spcPts val="600"/>
              </a:spcBef>
              <a:buClr>
                <a:schemeClr val="accent3"/>
              </a:buClr>
              <a:buFont typeface="Wingdings" pitchFamily="2" charset="2"/>
              <a:buNone/>
              <a:defRPr/>
            </a:pPr>
            <a:r>
              <a:rPr lang="en-US" sz="2000" b="1" dirty="0" smtClean="0"/>
              <a:t>Setting the Stage: </a:t>
            </a:r>
            <a:r>
              <a:rPr lang="en-US" sz="2000" dirty="0" smtClean="0"/>
              <a:t>You are hanging out with your partner at a football game when it starts to rain. Your partner suggests you go hang out in the car, which you do. The two of you start to kiss but then your partner goes too far- they do something that challenges your rules. You start to pull away.  </a:t>
            </a:r>
            <a:endParaRPr lang="en-US" sz="2000" b="1" dirty="0" smtClean="0"/>
          </a:p>
          <a:p>
            <a:pPr marL="0" indent="11113">
              <a:lnSpc>
                <a:spcPct val="80000"/>
              </a:lnSpc>
              <a:spcBef>
                <a:spcPts val="1200"/>
              </a:spcBef>
              <a:buClr>
                <a:schemeClr val="accent3"/>
              </a:buClr>
              <a:buFont typeface="Wingdings" pitchFamily="2" charset="2"/>
              <a:buNone/>
              <a:defRPr/>
            </a:pPr>
            <a:r>
              <a:rPr lang="en-US" sz="2000" b="1" dirty="0" smtClean="0"/>
              <a:t>Your partner: </a:t>
            </a:r>
            <a:r>
              <a:rPr lang="en-US" sz="2000" dirty="0" smtClean="0"/>
              <a:t>Hey, what are you doing? I thought we were having a good time. </a:t>
            </a:r>
            <a:endParaRPr lang="en-US" sz="2000" b="1" dirty="0" smtClean="0"/>
          </a:p>
          <a:p>
            <a:pPr marL="0" indent="11113">
              <a:lnSpc>
                <a:spcPct val="80000"/>
              </a:lnSpc>
              <a:spcBef>
                <a:spcPts val="1200"/>
              </a:spcBef>
              <a:buClr>
                <a:schemeClr val="accent3"/>
              </a:buClr>
              <a:buFont typeface="Wingdings" pitchFamily="2" charset="2"/>
              <a:buNone/>
              <a:defRPr/>
            </a:pPr>
            <a:r>
              <a:rPr lang="en-US" sz="2000" b="1" dirty="0" smtClean="0"/>
              <a:t>You: </a:t>
            </a:r>
            <a:r>
              <a:rPr lang="en-US" sz="2000" dirty="0" smtClean="0"/>
              <a:t>_________________________</a:t>
            </a:r>
            <a:endParaRPr lang="en-US" sz="2000" b="1" u="sng" dirty="0" smtClean="0"/>
          </a:p>
          <a:p>
            <a:pPr marL="0" indent="11113">
              <a:lnSpc>
                <a:spcPct val="80000"/>
              </a:lnSpc>
              <a:spcBef>
                <a:spcPts val="1200"/>
              </a:spcBef>
              <a:buClr>
                <a:schemeClr val="accent3"/>
              </a:buClr>
              <a:buFont typeface="Wingdings" pitchFamily="2" charset="2"/>
              <a:buNone/>
              <a:defRPr/>
            </a:pPr>
            <a:r>
              <a:rPr lang="en-US" sz="2000" b="1" dirty="0" smtClean="0"/>
              <a:t>Your partner: </a:t>
            </a:r>
            <a:r>
              <a:rPr lang="en-US" sz="2000" dirty="0" smtClean="0"/>
              <a:t>Come on, I thought you really liked me.</a:t>
            </a:r>
            <a:endParaRPr lang="en-US" sz="2000" b="1" dirty="0" smtClean="0"/>
          </a:p>
          <a:p>
            <a:pPr marL="0" indent="11113">
              <a:lnSpc>
                <a:spcPct val="80000"/>
              </a:lnSpc>
              <a:spcBef>
                <a:spcPts val="1200"/>
              </a:spcBef>
              <a:buClr>
                <a:schemeClr val="accent3"/>
              </a:buClr>
              <a:buFont typeface="Wingdings" pitchFamily="2" charset="2"/>
              <a:buNone/>
              <a:defRPr/>
            </a:pPr>
            <a:r>
              <a:rPr lang="en-US" sz="2000" b="1" dirty="0" smtClean="0"/>
              <a:t>You:</a:t>
            </a:r>
            <a:r>
              <a:rPr lang="en-US" sz="2000" dirty="0"/>
              <a:t>_________________________</a:t>
            </a:r>
            <a:endParaRPr lang="en-US" sz="2000" b="1" u="sng" dirty="0"/>
          </a:p>
          <a:p>
            <a:pPr marL="0" indent="11113">
              <a:lnSpc>
                <a:spcPct val="80000"/>
              </a:lnSpc>
              <a:spcBef>
                <a:spcPts val="1200"/>
              </a:spcBef>
              <a:buClr>
                <a:schemeClr val="accent3"/>
              </a:buClr>
              <a:buFont typeface="Wingdings" pitchFamily="2" charset="2"/>
              <a:buNone/>
              <a:defRPr/>
            </a:pPr>
            <a:r>
              <a:rPr lang="en-US" sz="2000" b="1" dirty="0" smtClean="0"/>
              <a:t>Your partner: </a:t>
            </a:r>
            <a:r>
              <a:rPr lang="en-US" sz="2000" dirty="0" smtClean="0"/>
              <a:t>Don’t be so lame, we’ve been seeing each for a few weeks now. </a:t>
            </a:r>
            <a:endParaRPr lang="en-US" sz="2000" b="1" dirty="0" smtClean="0"/>
          </a:p>
          <a:p>
            <a:pPr marL="0" indent="11113">
              <a:lnSpc>
                <a:spcPct val="80000"/>
              </a:lnSpc>
              <a:spcBef>
                <a:spcPts val="1200"/>
              </a:spcBef>
              <a:buClr>
                <a:schemeClr val="accent3"/>
              </a:buClr>
              <a:buNone/>
              <a:defRPr/>
            </a:pPr>
            <a:r>
              <a:rPr lang="en-US" sz="2000" b="1" dirty="0" smtClean="0"/>
              <a:t>You:</a:t>
            </a:r>
            <a:r>
              <a:rPr lang="en-US" sz="2000" dirty="0" smtClean="0"/>
              <a:t>_________________________</a:t>
            </a:r>
            <a:endParaRPr lang="en-US" sz="2000" b="1" u="sng" dirty="0" smtClean="0"/>
          </a:p>
          <a:p>
            <a:pPr marL="0" indent="11113">
              <a:lnSpc>
                <a:spcPct val="80000"/>
              </a:lnSpc>
              <a:spcBef>
                <a:spcPts val="1200"/>
              </a:spcBef>
              <a:buClr>
                <a:schemeClr val="accent3"/>
              </a:buClr>
              <a:buFont typeface="Wingdings" pitchFamily="2" charset="2"/>
              <a:buNone/>
              <a:defRPr/>
            </a:pPr>
            <a:r>
              <a:rPr lang="en-US" sz="2000" b="1" dirty="0" smtClean="0"/>
              <a:t>Your partner: </a:t>
            </a:r>
            <a:r>
              <a:rPr lang="en-US" sz="2000" dirty="0" smtClean="0"/>
              <a:t>If you don’t want to do this, I’ll go find someone who will.</a:t>
            </a:r>
            <a:endParaRPr lang="en-US" sz="2000" b="1" dirty="0" smtClean="0"/>
          </a:p>
          <a:p>
            <a:pPr marL="0" indent="11113">
              <a:lnSpc>
                <a:spcPct val="80000"/>
              </a:lnSpc>
              <a:spcBef>
                <a:spcPts val="1200"/>
              </a:spcBef>
              <a:buClr>
                <a:schemeClr val="accent3"/>
              </a:buClr>
              <a:buNone/>
              <a:defRPr/>
            </a:pPr>
            <a:r>
              <a:rPr lang="en-US" sz="2000" b="1" dirty="0" smtClean="0"/>
              <a:t>You:</a:t>
            </a:r>
            <a:r>
              <a:rPr lang="en-US" sz="2000" dirty="0" smtClean="0"/>
              <a:t>_________________________</a:t>
            </a:r>
            <a:endParaRPr lang="en-US" sz="2000" b="1" u="sng" dirty="0"/>
          </a:p>
        </p:txBody>
      </p:sp>
      <p:sp>
        <p:nvSpPr>
          <p:cNvPr id="9" name="Rectangle 2"/>
          <p:cNvSpPr>
            <a:spLocks noGrp="1" noChangeArrowheads="1"/>
          </p:cNvSpPr>
          <p:nvPr>
            <p:ph type="title"/>
          </p:nvPr>
        </p:nvSpPr>
        <p:spPr>
          <a:xfrm>
            <a:off x="152400" y="-152400"/>
            <a:ext cx="8820882" cy="1325563"/>
          </a:xfrm>
        </p:spPr>
        <p:txBody>
          <a:bodyPr>
            <a:normAutofit/>
          </a:bodyPr>
          <a:lstStyle/>
          <a:p>
            <a:pPr eaLnBrk="1" hangingPunct="1"/>
            <a:r>
              <a:rPr lang="en-US" sz="4000" dirty="0" smtClean="0"/>
              <a:t>Classroom Role-Play: The Football Game</a:t>
            </a:r>
          </a:p>
        </p:txBody>
      </p:sp>
      <p:sp>
        <p:nvSpPr>
          <p:cNvPr id="6" name="TextBox 5"/>
          <p:cNvSpPr txBox="1"/>
          <p:nvPr/>
        </p:nvSpPr>
        <p:spPr>
          <a:xfrm>
            <a:off x="258437" y="6524626"/>
            <a:ext cx="8132354" cy="307777"/>
          </a:xfrm>
          <a:prstGeom prst="rect">
            <a:avLst/>
          </a:prstGeom>
          <a:noFill/>
        </p:spPr>
        <p:txBody>
          <a:bodyPr wrap="none" rtlCol="0">
            <a:spAutoFit/>
          </a:bodyPr>
          <a:lstStyle/>
          <a:p>
            <a:r>
              <a:rPr lang="en-US" sz="1400" dirty="0"/>
              <a:t>Reprinted with permission of The University of Texas Health Science Center at Houston, copyright 2000–2014</a:t>
            </a:r>
          </a:p>
        </p:txBody>
      </p:sp>
    </p:spTree>
    <p:extLst>
      <p:ext uri="{BB962C8B-B14F-4D97-AF65-F5344CB8AC3E}">
        <p14:creationId xmlns:p14="http://schemas.microsoft.com/office/powerpoint/2010/main" val="2414140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PeerShot"/>
          <p:cNvPicPr>
            <a:picLocks noChangeAspect="1" noChangeArrowheads="1"/>
          </p:cNvPicPr>
          <p:nvPr/>
        </p:nvPicPr>
        <p:blipFill>
          <a:blip r:embed="rId3" cstate="print"/>
          <a:srcRect/>
          <a:stretch>
            <a:fillRect/>
          </a:stretch>
        </p:blipFill>
        <p:spPr bwMode="auto">
          <a:xfrm>
            <a:off x="914400" y="3848100"/>
            <a:ext cx="3124200" cy="2343150"/>
          </a:xfrm>
          <a:prstGeom prst="rect">
            <a:avLst/>
          </a:prstGeom>
          <a:noFill/>
          <a:ln w="9525">
            <a:noFill/>
            <a:miter lim="800000"/>
            <a:headEnd/>
            <a:tailEnd/>
          </a:ln>
        </p:spPr>
      </p:pic>
      <p:pic>
        <p:nvPicPr>
          <p:cNvPr id="56323" name="Picture 4" descr="G8L5_Risks"/>
          <p:cNvPicPr>
            <a:picLocks noGrp="1" noChangeAspect="1" noChangeArrowheads="1"/>
          </p:cNvPicPr>
          <p:nvPr>
            <p:ph sz="quarter" idx="4294967295"/>
          </p:nvPr>
        </p:nvPicPr>
        <p:blipFill>
          <a:blip r:embed="rId4" cstate="print"/>
          <a:srcRect/>
          <a:stretch>
            <a:fillRect/>
          </a:stretch>
        </p:blipFill>
        <p:spPr>
          <a:xfrm>
            <a:off x="5105400" y="1085850"/>
            <a:ext cx="3124200" cy="2339975"/>
          </a:xfrm>
        </p:spPr>
      </p:pic>
      <p:sp>
        <p:nvSpPr>
          <p:cNvPr id="56324" name="Text Box 7"/>
          <p:cNvSpPr txBox="1">
            <a:spLocks noChangeArrowheads="1"/>
          </p:cNvSpPr>
          <p:nvPr/>
        </p:nvSpPr>
        <p:spPr bwMode="auto">
          <a:xfrm>
            <a:off x="1295400" y="3429000"/>
            <a:ext cx="2355850" cy="366713"/>
          </a:xfrm>
          <a:prstGeom prst="rect">
            <a:avLst/>
          </a:prstGeom>
          <a:noFill/>
          <a:ln w="9525">
            <a:noFill/>
            <a:miter lim="800000"/>
            <a:headEnd/>
            <a:tailEnd/>
          </a:ln>
        </p:spPr>
        <p:txBody>
          <a:bodyPr wrap="none">
            <a:spAutoFit/>
          </a:bodyPr>
          <a:lstStyle/>
          <a:p>
            <a:r>
              <a:rPr lang="en-US">
                <a:latin typeface="Constantia" pitchFamily="18" charset="0"/>
              </a:rPr>
              <a:t>   Information transfer</a:t>
            </a:r>
          </a:p>
        </p:txBody>
      </p:sp>
      <p:sp>
        <p:nvSpPr>
          <p:cNvPr id="56325" name="Text Box 8"/>
          <p:cNvSpPr txBox="1">
            <a:spLocks noChangeArrowheads="1"/>
          </p:cNvSpPr>
          <p:nvPr/>
        </p:nvSpPr>
        <p:spPr bwMode="auto">
          <a:xfrm>
            <a:off x="5334000" y="3429000"/>
            <a:ext cx="3276600" cy="369888"/>
          </a:xfrm>
          <a:prstGeom prst="rect">
            <a:avLst/>
          </a:prstGeom>
          <a:noFill/>
          <a:ln w="9525">
            <a:noFill/>
            <a:miter lim="800000"/>
            <a:headEnd/>
            <a:tailEnd/>
          </a:ln>
        </p:spPr>
        <p:txBody>
          <a:bodyPr>
            <a:spAutoFit/>
          </a:bodyPr>
          <a:lstStyle/>
          <a:p>
            <a:r>
              <a:rPr lang="en-US">
                <a:latin typeface="Constantia" pitchFamily="18" charset="0"/>
              </a:rPr>
              <a:t>    Refusal Skills Training</a:t>
            </a:r>
          </a:p>
        </p:txBody>
      </p:sp>
      <p:sp>
        <p:nvSpPr>
          <p:cNvPr id="56326" name="Text Box 9"/>
          <p:cNvSpPr txBox="1">
            <a:spLocks noChangeArrowheads="1"/>
          </p:cNvSpPr>
          <p:nvPr/>
        </p:nvSpPr>
        <p:spPr bwMode="auto">
          <a:xfrm>
            <a:off x="1676400" y="6172200"/>
            <a:ext cx="1657350" cy="366713"/>
          </a:xfrm>
          <a:prstGeom prst="rect">
            <a:avLst/>
          </a:prstGeom>
          <a:noFill/>
          <a:ln w="9525">
            <a:noFill/>
            <a:miter lim="800000"/>
            <a:headEnd/>
            <a:tailEnd/>
          </a:ln>
        </p:spPr>
        <p:txBody>
          <a:bodyPr wrap="none">
            <a:spAutoFit/>
          </a:bodyPr>
          <a:lstStyle/>
          <a:p>
            <a:r>
              <a:rPr lang="en-US">
                <a:latin typeface="Constantia" pitchFamily="18" charset="0"/>
              </a:rPr>
              <a:t>Peer modeling</a:t>
            </a:r>
          </a:p>
        </p:txBody>
      </p:sp>
      <p:sp>
        <p:nvSpPr>
          <p:cNvPr id="56327" name="Text Box 10"/>
          <p:cNvSpPr txBox="1">
            <a:spLocks noChangeArrowheads="1"/>
          </p:cNvSpPr>
          <p:nvPr/>
        </p:nvSpPr>
        <p:spPr bwMode="auto">
          <a:xfrm>
            <a:off x="6461125" y="6208713"/>
            <a:ext cx="184150" cy="366712"/>
          </a:xfrm>
          <a:prstGeom prst="rect">
            <a:avLst/>
          </a:prstGeom>
          <a:noFill/>
          <a:ln w="9525">
            <a:noFill/>
            <a:miter lim="800000"/>
            <a:headEnd/>
            <a:tailEnd/>
          </a:ln>
        </p:spPr>
        <p:txBody>
          <a:bodyPr wrap="none">
            <a:spAutoFit/>
          </a:bodyPr>
          <a:lstStyle/>
          <a:p>
            <a:endParaRPr lang="en-US">
              <a:latin typeface="Constantia" pitchFamily="18" charset="0"/>
            </a:endParaRPr>
          </a:p>
        </p:txBody>
      </p:sp>
      <p:pic>
        <p:nvPicPr>
          <p:cNvPr id="56328" name="Picture 14" descr="PubertyBoy"/>
          <p:cNvPicPr>
            <a:picLocks noChangeAspect="1" noChangeArrowheads="1"/>
          </p:cNvPicPr>
          <p:nvPr/>
        </p:nvPicPr>
        <p:blipFill>
          <a:blip r:embed="rId5" cstate="print"/>
          <a:srcRect/>
          <a:stretch>
            <a:fillRect/>
          </a:stretch>
        </p:blipFill>
        <p:spPr bwMode="auto">
          <a:xfrm>
            <a:off x="914400" y="1066800"/>
            <a:ext cx="3124200" cy="2338388"/>
          </a:xfrm>
          <a:prstGeom prst="rect">
            <a:avLst/>
          </a:prstGeom>
          <a:noFill/>
          <a:ln w="9525">
            <a:noFill/>
            <a:miter lim="800000"/>
            <a:headEnd/>
            <a:tailEnd/>
          </a:ln>
        </p:spPr>
      </p:pic>
      <p:sp>
        <p:nvSpPr>
          <p:cNvPr id="12" name="Rectangle 5"/>
          <p:cNvSpPr txBox="1">
            <a:spLocks noChangeArrowheads="1"/>
          </p:cNvSpPr>
          <p:nvPr/>
        </p:nvSpPr>
        <p:spPr>
          <a:xfrm>
            <a:off x="914400" y="381000"/>
            <a:ext cx="8229600" cy="533400"/>
          </a:xfrm>
          <a:prstGeom prst="rect">
            <a:avLst/>
          </a:prstGeom>
        </p:spPr>
        <p:txBody>
          <a:bodyPr lIns="0" rIns="0" bIns="0" anchor="b">
            <a:normAutofit fontScale="97500" lnSpcReduction="10000"/>
          </a:bodyPr>
          <a:lstStyle/>
          <a:p>
            <a:pPr fontAlgn="auto">
              <a:spcAft>
                <a:spcPts val="0"/>
              </a:spcAft>
              <a:defRPr/>
            </a:pPr>
            <a:r>
              <a:rPr lang="en-US" sz="3600" dirty="0">
                <a:solidFill>
                  <a:schemeClr val="tx2"/>
                </a:solidFill>
                <a:latin typeface="+mj-lt"/>
                <a:ea typeface="+mj-ea"/>
                <a:cs typeface="+mj-cs"/>
              </a:rPr>
              <a:t>Example Computer Activities </a:t>
            </a:r>
          </a:p>
        </p:txBody>
      </p:sp>
      <p:pic>
        <p:nvPicPr>
          <p:cNvPr id="56330" name="Picture 6" descr="W:\Ross\HIV_AIDS\AIDS_CFAR\ScreenCaptures\09- condom Marvin.JPG"/>
          <p:cNvPicPr preferRelativeResize="0">
            <a:picLocks noChangeAspect="1"/>
          </p:cNvPicPr>
          <p:nvPr/>
        </p:nvPicPr>
        <p:blipFill>
          <a:blip r:embed="rId6" cstate="print"/>
          <a:srcRect l="20706" t="18462" r="20226" b="16667"/>
          <a:stretch>
            <a:fillRect/>
          </a:stretch>
        </p:blipFill>
        <p:spPr bwMode="auto">
          <a:xfrm>
            <a:off x="5126038" y="3886200"/>
            <a:ext cx="3103562" cy="2286000"/>
          </a:xfrm>
          <a:prstGeom prst="rect">
            <a:avLst/>
          </a:prstGeom>
          <a:noFill/>
          <a:ln w="9525">
            <a:noFill/>
            <a:miter lim="800000"/>
            <a:headEnd/>
            <a:tailEnd/>
          </a:ln>
        </p:spPr>
      </p:pic>
      <p:sp>
        <p:nvSpPr>
          <p:cNvPr id="56331" name="Text Box 8"/>
          <p:cNvSpPr txBox="1">
            <a:spLocks noChangeArrowheads="1"/>
          </p:cNvSpPr>
          <p:nvPr/>
        </p:nvSpPr>
        <p:spPr bwMode="auto">
          <a:xfrm>
            <a:off x="5410200" y="6172200"/>
            <a:ext cx="2819400" cy="369888"/>
          </a:xfrm>
          <a:prstGeom prst="rect">
            <a:avLst/>
          </a:prstGeom>
          <a:noFill/>
          <a:ln w="9525">
            <a:noFill/>
            <a:miter lim="800000"/>
            <a:headEnd/>
            <a:tailEnd/>
          </a:ln>
        </p:spPr>
        <p:txBody>
          <a:bodyPr>
            <a:spAutoFit/>
          </a:bodyPr>
          <a:lstStyle/>
          <a:p>
            <a:r>
              <a:rPr lang="en-US">
                <a:latin typeface="Constantia" pitchFamily="18" charset="0"/>
              </a:rPr>
              <a:t>    Condom Skills Training</a:t>
            </a:r>
          </a:p>
        </p:txBody>
      </p:sp>
      <p:sp>
        <p:nvSpPr>
          <p:cNvPr id="2" name="TextBox 1"/>
          <p:cNvSpPr txBox="1"/>
          <p:nvPr/>
        </p:nvSpPr>
        <p:spPr>
          <a:xfrm>
            <a:off x="228600" y="6550223"/>
            <a:ext cx="8132354" cy="307777"/>
          </a:xfrm>
          <a:prstGeom prst="rect">
            <a:avLst/>
          </a:prstGeom>
          <a:noFill/>
        </p:spPr>
        <p:txBody>
          <a:bodyPr wrap="none" rtlCol="0">
            <a:spAutoFit/>
          </a:bodyPr>
          <a:lstStyle/>
          <a:p>
            <a:r>
              <a:rPr lang="en-US" sz="1400" dirty="0"/>
              <a:t>Reprinted with permission of The University of Texas Health Science Center at Houston, copyright 2000–2014</a:t>
            </a:r>
          </a:p>
        </p:txBody>
      </p:sp>
    </p:spTree>
    <p:extLst>
      <p:ext uri="{BB962C8B-B14F-4D97-AF65-F5344CB8AC3E}">
        <p14:creationId xmlns:p14="http://schemas.microsoft.com/office/powerpoint/2010/main" val="3503245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109" y="152400"/>
            <a:ext cx="8686800" cy="1325563"/>
          </a:xfrm>
        </p:spPr>
        <p:txBody>
          <a:bodyPr>
            <a:normAutofit/>
          </a:bodyPr>
          <a:lstStyle/>
          <a:p>
            <a:r>
              <a:rPr lang="en-US" sz="4400" dirty="0" smtClean="0"/>
              <a:t>Sample Pages from Parent Newsletter</a:t>
            </a:r>
            <a:endParaRPr lang="en-US" sz="4400" dirty="0"/>
          </a:p>
        </p:txBody>
      </p:sp>
      <p:sp>
        <p:nvSpPr>
          <p:cNvPr id="2" name="Slide Number Placeholder 1"/>
          <p:cNvSpPr>
            <a:spLocks noGrp="1"/>
          </p:cNvSpPr>
          <p:nvPr>
            <p:ph type="sldNum" sz="quarter" idx="12"/>
          </p:nvPr>
        </p:nvSpPr>
        <p:spPr/>
        <p:txBody>
          <a:bodyPr/>
          <a:lstStyle/>
          <a:p>
            <a:fld id="{62CDD89C-9B7B-483B-B85C-9F4C5B5A58B8}" type="slidenum">
              <a:rPr lang="en-US" smtClean="0"/>
              <a:pPr/>
              <a:t>22</a:t>
            </a:fld>
            <a:endParaRPr lang="en-US"/>
          </a:p>
        </p:txBody>
      </p:sp>
      <p:sp>
        <p:nvSpPr>
          <p:cNvPr id="5" name="Rectangle 4"/>
          <p:cNvSpPr/>
          <p:nvPr/>
        </p:nvSpPr>
        <p:spPr>
          <a:xfrm>
            <a:off x="3386643" y="3244334"/>
            <a:ext cx="2487732" cy="369332"/>
          </a:xfrm>
          <a:prstGeom prst="rect">
            <a:avLst/>
          </a:prstGeom>
        </p:spPr>
        <p:txBody>
          <a:bodyPr wrap="none">
            <a:spAutoFit/>
          </a:bodyPr>
          <a:lstStyle/>
          <a:p>
            <a:r>
              <a:rPr lang="en-US" dirty="0"/>
              <a:t>INSERT Figure </a:t>
            </a:r>
            <a:r>
              <a:rPr lang="en-US" dirty="0" smtClean="0"/>
              <a:t>7.11 </a:t>
            </a:r>
            <a:r>
              <a:rPr lang="en-US" dirty="0"/>
              <a:t>HERE</a:t>
            </a:r>
          </a:p>
        </p:txBody>
      </p:sp>
      <p:sp>
        <p:nvSpPr>
          <p:cNvPr id="6" name="TextBox 5"/>
          <p:cNvSpPr txBox="1"/>
          <p:nvPr/>
        </p:nvSpPr>
        <p:spPr>
          <a:xfrm>
            <a:off x="7678615" y="6157858"/>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7.11</a:t>
            </a:r>
            <a:endParaRPr lang="en-US" b="1" dirty="0">
              <a:solidFill>
                <a:srgbClr val="2E4485"/>
              </a:solidFill>
              <a:latin typeface="HelveticaNeue Condensed"/>
              <a:cs typeface="HelveticaNeue Condensed"/>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25140816"/>
              </p:ext>
            </p:extLst>
          </p:nvPr>
        </p:nvGraphicFramePr>
        <p:xfrm>
          <a:off x="7960701" y="5239850"/>
          <a:ext cx="1001591" cy="818761"/>
        </p:xfrm>
        <a:graphic>
          <a:graphicData uri="http://schemas.openxmlformats.org/presentationml/2006/ole">
            <mc:AlternateContent xmlns:mc="http://schemas.openxmlformats.org/markup-compatibility/2006">
              <mc:Choice xmlns:v="urn:schemas-microsoft-com:vml" Requires="v">
                <p:oleObj spid="_x0000_s17415"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701" y="5239850"/>
                        <a:ext cx="1001591" cy="818761"/>
                      </a:xfrm>
                      <a:prstGeom prst="rect">
                        <a:avLst/>
                      </a:prstGeom>
                      <a:noFill/>
                      <a:extLst/>
                    </p:spPr>
                  </p:pic>
                </p:oleObj>
              </mc:Fallback>
            </mc:AlternateContent>
          </a:graphicData>
        </a:graphic>
      </p:graphicFrame>
    </p:spTree>
    <p:extLst>
      <p:ext uri="{BB962C8B-B14F-4D97-AF65-F5344CB8AC3E}">
        <p14:creationId xmlns:p14="http://schemas.microsoft.com/office/powerpoint/2010/main" val="2692220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542" y="1668951"/>
            <a:ext cx="8383465" cy="4351338"/>
          </a:xfrm>
        </p:spPr>
        <p:txBody>
          <a:bodyPr>
            <a:normAutofit lnSpcReduction="10000"/>
          </a:bodyPr>
          <a:lstStyle/>
          <a:p>
            <a:r>
              <a:rPr lang="en-US" sz="2800" dirty="0" smtClean="0"/>
              <a:t>Teen Advisory Board members pretested video scripts, role-plays, and other interactive student activities</a:t>
            </a:r>
          </a:p>
          <a:p>
            <a:r>
              <a:rPr lang="en-US" sz="2800" dirty="0" smtClean="0"/>
              <a:t>Project staff pilot-tested classroom </a:t>
            </a:r>
            <a:r>
              <a:rPr lang="en-US" sz="2800" dirty="0"/>
              <a:t>lessons </a:t>
            </a:r>
            <a:r>
              <a:rPr lang="en-US" sz="2800" dirty="0" smtClean="0"/>
              <a:t>in middle schools </a:t>
            </a:r>
          </a:p>
          <a:p>
            <a:r>
              <a:rPr lang="en-US" sz="2800" dirty="0" smtClean="0"/>
              <a:t>Fourteen 7</a:t>
            </a:r>
            <a:r>
              <a:rPr lang="en-US" sz="2800" baseline="30000" dirty="0" smtClean="0"/>
              <a:t>th</a:t>
            </a:r>
            <a:r>
              <a:rPr lang="en-US" sz="2800" dirty="0" smtClean="0"/>
              <a:t> &amp; 8</a:t>
            </a:r>
            <a:r>
              <a:rPr lang="en-US" sz="2800" baseline="30000" dirty="0" smtClean="0"/>
              <a:t>th</a:t>
            </a:r>
            <a:r>
              <a:rPr lang="en-US" sz="2800" dirty="0" smtClean="0"/>
              <a:t> graders beta-tested computer lessons</a:t>
            </a:r>
          </a:p>
          <a:p>
            <a:pPr lvl="1"/>
            <a:r>
              <a:rPr lang="en-US" sz="2400" dirty="0" smtClean="0"/>
              <a:t>Usability surveys</a:t>
            </a:r>
          </a:p>
          <a:p>
            <a:pPr lvl="1"/>
            <a:r>
              <a:rPr lang="en-US" sz="2400" dirty="0" smtClean="0"/>
              <a:t>Pre- and post-lesson ratings</a:t>
            </a:r>
          </a:p>
          <a:p>
            <a:pPr lvl="2"/>
            <a:r>
              <a:rPr lang="en-US" sz="2400" dirty="0"/>
              <a:t>I</a:t>
            </a:r>
            <a:r>
              <a:rPr lang="en-US" sz="2400" dirty="0" smtClean="0"/>
              <a:t>mportance of content domains</a:t>
            </a:r>
          </a:p>
          <a:p>
            <a:pPr lvl="2"/>
            <a:r>
              <a:rPr lang="en-US" sz="2400" dirty="0"/>
              <a:t>S</a:t>
            </a:r>
            <a:r>
              <a:rPr lang="en-US" sz="2400" dirty="0" smtClean="0"/>
              <a:t>elf-efficacy to perform targeted behaviors (refuse sex, use a condom) </a:t>
            </a:r>
            <a:endParaRPr lang="en-US" sz="2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23</a:t>
            </a:fld>
            <a:endParaRPr lang="en-US"/>
          </a:p>
        </p:txBody>
      </p:sp>
      <p:graphicFrame>
        <p:nvGraphicFramePr>
          <p:cNvPr id="6" name="Object 5"/>
          <p:cNvGraphicFramePr>
            <a:graphicFrameLocks noChangeAspect="1"/>
          </p:cNvGraphicFramePr>
          <p:nvPr>
            <p:extLst/>
          </p:nvPr>
        </p:nvGraphicFramePr>
        <p:xfrm>
          <a:off x="7743824" y="5522692"/>
          <a:ext cx="1001591" cy="818761"/>
        </p:xfrm>
        <a:graphic>
          <a:graphicData uri="http://schemas.openxmlformats.org/presentationml/2006/ole">
            <mc:AlternateContent xmlns:mc="http://schemas.openxmlformats.org/markup-compatibility/2006">
              <mc:Choice xmlns:v="urn:schemas-microsoft-com:vml" Requires="v">
                <p:oleObj spid="_x0000_s14350"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824" y="5522692"/>
                        <a:ext cx="1001591" cy="818761"/>
                      </a:xfrm>
                      <a:prstGeom prst="rect">
                        <a:avLst/>
                      </a:prstGeom>
                      <a:noFill/>
                      <a:extLst/>
                    </p:spPr>
                  </p:pic>
                </p:oleObj>
              </mc:Fallback>
            </mc:AlternateContent>
          </a:graphicData>
        </a:graphic>
      </p:graphicFrame>
      <p:sp>
        <p:nvSpPr>
          <p:cNvPr id="7" name="Title 1"/>
          <p:cNvSpPr>
            <a:spLocks noGrp="1"/>
          </p:cNvSpPr>
          <p:nvPr>
            <p:ph type="title"/>
          </p:nvPr>
        </p:nvSpPr>
        <p:spPr>
          <a:xfrm>
            <a:off x="427893" y="328490"/>
            <a:ext cx="8116765" cy="1325563"/>
          </a:xfrm>
        </p:spPr>
        <p:txBody>
          <a:bodyPr>
            <a:normAutofit fontScale="90000"/>
          </a:bodyPr>
          <a:lstStyle/>
          <a:p>
            <a:r>
              <a:rPr lang="en-US" sz="4400" dirty="0"/>
              <a:t>Task 4</a:t>
            </a:r>
            <a:r>
              <a:rPr lang="en-US" sz="4400" dirty="0" smtClean="0"/>
              <a:t>: </a:t>
            </a:r>
            <a:r>
              <a:rPr lang="en-US" sz="4900" dirty="0" smtClean="0"/>
              <a:t>Pretest, Refine, and Produce Materials</a:t>
            </a:r>
            <a:r>
              <a:rPr lang="en-US" sz="5400" dirty="0"/>
              <a:t/>
            </a:r>
            <a:br>
              <a:rPr lang="en-US" sz="5400" dirty="0"/>
            </a:br>
            <a:endParaRPr lang="en-US" dirty="0"/>
          </a:p>
        </p:txBody>
      </p:sp>
    </p:spTree>
    <p:extLst>
      <p:ext uri="{BB962C8B-B14F-4D97-AF65-F5344CB8AC3E}">
        <p14:creationId xmlns:p14="http://schemas.microsoft.com/office/powerpoint/2010/main" val="3962767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normAutofit/>
          </a:bodyPr>
          <a:lstStyle/>
          <a:p>
            <a:r>
              <a:rPr lang="en-US" sz="4400" dirty="0" smtClean="0"/>
              <a:t>Pretest and Pilot-Testing Results</a:t>
            </a:r>
            <a:endParaRPr lang="en-US" sz="4400" dirty="0"/>
          </a:p>
        </p:txBody>
      </p:sp>
      <p:sp>
        <p:nvSpPr>
          <p:cNvPr id="3" name="Content Placeholder 2"/>
          <p:cNvSpPr>
            <a:spLocks noGrp="1"/>
          </p:cNvSpPr>
          <p:nvPr>
            <p:ph idx="1"/>
          </p:nvPr>
        </p:nvSpPr>
        <p:spPr>
          <a:xfrm>
            <a:off x="628650" y="1387476"/>
            <a:ext cx="7600950" cy="5334000"/>
          </a:xfrm>
        </p:spPr>
        <p:txBody>
          <a:bodyPr>
            <a:normAutofit/>
          </a:bodyPr>
          <a:lstStyle/>
          <a:p>
            <a:r>
              <a:rPr lang="en-US" sz="2800" dirty="0" smtClean="0"/>
              <a:t>Students reacted favorably to classroom activities and provided feedback to improve directions and specific activity content</a:t>
            </a:r>
          </a:p>
          <a:p>
            <a:pPr lvl="1"/>
            <a:r>
              <a:rPr lang="en-US" sz="2000" dirty="0" smtClean="0"/>
              <a:t>Some lessons ran longer than 50 minutes indicating the need to delete or abbreviate activities</a:t>
            </a:r>
          </a:p>
          <a:p>
            <a:r>
              <a:rPr lang="en-US" sz="2800" dirty="0" smtClean="0"/>
              <a:t>Computer beta-testing results were favorable</a:t>
            </a:r>
          </a:p>
          <a:p>
            <a:pPr lvl="1"/>
            <a:r>
              <a:rPr lang="en-US" sz="2000" dirty="0" smtClean="0"/>
              <a:t>Posttest ratings of importance of program content &amp; self-efficacy to perform behaviors increased across all domains (</a:t>
            </a:r>
            <a:r>
              <a:rPr lang="en-US" sz="2000" i="1" dirty="0" smtClean="0"/>
              <a:t>p </a:t>
            </a:r>
            <a:r>
              <a:rPr lang="en-US" sz="2000" dirty="0" smtClean="0"/>
              <a:t>&lt; .05)</a:t>
            </a:r>
          </a:p>
          <a:p>
            <a:pPr lvl="1"/>
            <a:r>
              <a:rPr lang="en-US" sz="2000" dirty="0" smtClean="0"/>
              <a:t>78-100% rated activities easy to use</a:t>
            </a:r>
          </a:p>
          <a:p>
            <a:pPr lvl="1"/>
            <a:r>
              <a:rPr lang="en-US" sz="2000" dirty="0" smtClean="0"/>
              <a:t>93% rated content correct and trustworthy</a:t>
            </a:r>
          </a:p>
          <a:p>
            <a:pPr lvl="1"/>
            <a:r>
              <a:rPr lang="en-US" sz="2000" dirty="0" smtClean="0"/>
              <a:t>100% agreed most words were understandable</a:t>
            </a:r>
          </a:p>
          <a:p>
            <a:pPr lvl="1"/>
            <a:r>
              <a:rPr lang="en-US" sz="2000" dirty="0" smtClean="0"/>
              <a:t>71-100% rated specific activities as fun</a:t>
            </a:r>
          </a:p>
          <a:p>
            <a:pPr lvl="1"/>
            <a:r>
              <a:rPr lang="en-US" sz="2000" dirty="0" smtClean="0"/>
              <a:t>93-100% rated IYG as helping them make healthy decisions on sexuality</a:t>
            </a:r>
          </a:p>
          <a:p>
            <a:pPr marL="0" indent="0">
              <a:buNone/>
            </a:pPr>
            <a:endParaRPr lang="en-US"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41791104"/>
              </p:ext>
            </p:extLst>
          </p:nvPr>
        </p:nvGraphicFramePr>
        <p:xfrm>
          <a:off x="7871680" y="5537590"/>
          <a:ext cx="1001591" cy="818761"/>
        </p:xfrm>
        <a:graphic>
          <a:graphicData uri="http://schemas.openxmlformats.org/presentationml/2006/ole">
            <mc:AlternateContent xmlns:mc="http://schemas.openxmlformats.org/markup-compatibility/2006">
              <mc:Choice xmlns:v="urn:schemas-microsoft-com:vml" Requires="v">
                <p:oleObj spid="_x0000_s18438"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1680" y="5537590"/>
                        <a:ext cx="1001591" cy="818761"/>
                      </a:xfrm>
                      <a:prstGeom prst="rect">
                        <a:avLst/>
                      </a:prstGeom>
                      <a:noFill/>
                      <a:extLst/>
                    </p:spPr>
                  </p:pic>
                </p:oleObj>
              </mc:Fallback>
            </mc:AlternateContent>
          </a:graphicData>
        </a:graphic>
      </p:graphicFrame>
    </p:spTree>
    <p:extLst>
      <p:ext uri="{BB962C8B-B14F-4D97-AF65-F5344CB8AC3E}">
        <p14:creationId xmlns:p14="http://schemas.microsoft.com/office/powerpoint/2010/main" val="2241306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7808"/>
            <a:ext cx="7886700" cy="1325563"/>
          </a:xfrm>
        </p:spPr>
        <p:txBody>
          <a:bodyPr>
            <a:normAutofit/>
          </a:bodyPr>
          <a:lstStyle/>
          <a:p>
            <a:r>
              <a:rPr lang="en-US" sz="4400" dirty="0" smtClean="0"/>
              <a:t>Summary</a:t>
            </a:r>
            <a:endParaRPr lang="en-US" sz="4400" dirty="0"/>
          </a:p>
        </p:txBody>
      </p:sp>
      <p:sp>
        <p:nvSpPr>
          <p:cNvPr id="3" name="Content Placeholder 2"/>
          <p:cNvSpPr>
            <a:spLocks noGrp="1"/>
          </p:cNvSpPr>
          <p:nvPr>
            <p:ph idx="1"/>
          </p:nvPr>
        </p:nvSpPr>
        <p:spPr>
          <a:xfrm>
            <a:off x="381000" y="1578429"/>
            <a:ext cx="5410200" cy="3298371"/>
          </a:xfrm>
        </p:spPr>
        <p:txBody>
          <a:bodyPr>
            <a:normAutofit/>
          </a:bodyPr>
          <a:lstStyle/>
          <a:p>
            <a:pPr marL="0" indent="0">
              <a:buNone/>
            </a:pPr>
            <a:r>
              <a:rPr lang="en-US" sz="3000" dirty="0" smtClean="0"/>
              <a:t>IM Step </a:t>
            </a:r>
            <a:r>
              <a:rPr lang="en-US" sz="3000" dirty="0" smtClean="0"/>
              <a:t>4 </a:t>
            </a:r>
            <a:r>
              <a:rPr lang="en-US" sz="3000" dirty="0" smtClean="0"/>
              <a:t>comprises </a:t>
            </a:r>
            <a:r>
              <a:rPr lang="en-US" sz="3000" dirty="0" smtClean="0">
                <a:solidFill>
                  <a:srgbClr val="00ADEF"/>
                </a:solidFill>
              </a:rPr>
              <a:t>4 </a:t>
            </a:r>
            <a:r>
              <a:rPr lang="en-US" sz="3000" dirty="0" smtClean="0">
                <a:solidFill>
                  <a:srgbClr val="00ADEF"/>
                </a:solidFill>
              </a:rPr>
              <a:t>key tasks</a:t>
            </a:r>
            <a:r>
              <a:rPr lang="en-US" sz="3000" dirty="0" smtClean="0"/>
              <a:t>:</a:t>
            </a:r>
          </a:p>
          <a:p>
            <a:pPr marL="339725" indent="-339725">
              <a:buFont typeface="+mj-lt"/>
              <a:buAutoNum type="arabicPeriod"/>
            </a:pPr>
            <a:r>
              <a:rPr lang="en-US" sz="2400" dirty="0"/>
              <a:t>Refine program structure and organization</a:t>
            </a:r>
          </a:p>
          <a:p>
            <a:pPr marL="339725" indent="-339725">
              <a:buFont typeface="+mj-lt"/>
              <a:buAutoNum type="arabicPeriod"/>
            </a:pPr>
            <a:r>
              <a:rPr lang="en-US" sz="2400" dirty="0"/>
              <a:t>Prepare plans for program materials</a:t>
            </a:r>
          </a:p>
          <a:p>
            <a:pPr marL="339725" indent="-339725">
              <a:buFont typeface="+mj-lt"/>
              <a:buAutoNum type="arabicPeriod"/>
            </a:pPr>
            <a:r>
              <a:rPr lang="en-US" sz="2400" dirty="0"/>
              <a:t>Draft messages, materials, and protocols</a:t>
            </a:r>
          </a:p>
          <a:p>
            <a:pPr marL="339725" indent="-339725">
              <a:buFont typeface="+mj-lt"/>
              <a:buAutoNum type="arabicPeriod"/>
            </a:pPr>
            <a:r>
              <a:rPr lang="en-US" sz="2400" dirty="0"/>
              <a:t>Pretest, refine, and produce materials</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7900" y="2133600"/>
            <a:ext cx="2743200" cy="362494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2292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152875"/>
            <a:ext cx="7886700" cy="1325563"/>
          </a:xfrm>
        </p:spPr>
        <p:txBody>
          <a:bodyPr>
            <a:normAutofit/>
          </a:bodyPr>
          <a:lstStyle/>
          <a:p>
            <a:r>
              <a:rPr lang="en-US" sz="4400" dirty="0" smtClean="0"/>
              <a:t>Step 4: Tasks</a:t>
            </a:r>
            <a:endParaRPr lang="en-US" sz="4400" dirty="0"/>
          </a:p>
        </p:txBody>
      </p:sp>
      <p:sp>
        <p:nvSpPr>
          <p:cNvPr id="137219" name="Rectangle 3"/>
          <p:cNvSpPr>
            <a:spLocks noGrp="1" noChangeArrowheads="1"/>
          </p:cNvSpPr>
          <p:nvPr>
            <p:ph sz="half" idx="1"/>
          </p:nvPr>
        </p:nvSpPr>
        <p:spPr>
          <a:xfrm>
            <a:off x="457200" y="1478438"/>
            <a:ext cx="4267200" cy="4617561"/>
          </a:xfrm>
        </p:spPr>
        <p:txBody>
          <a:bodyPr>
            <a:noAutofit/>
          </a:bodyPr>
          <a:lstStyle/>
          <a:p>
            <a:pPr marL="339725" indent="-339725">
              <a:buFont typeface="+mj-lt"/>
              <a:buAutoNum type="arabicPeriod"/>
            </a:pPr>
            <a:r>
              <a:rPr lang="en-US" sz="2800" dirty="0"/>
              <a:t>Refine program structure </a:t>
            </a:r>
            <a:r>
              <a:rPr lang="en-US" sz="2800" dirty="0" smtClean="0"/>
              <a:t>and organization</a:t>
            </a:r>
            <a:endParaRPr lang="en-US" sz="2800" dirty="0"/>
          </a:p>
          <a:p>
            <a:pPr marL="339725" indent="-339725">
              <a:buFont typeface="+mj-lt"/>
              <a:buAutoNum type="arabicPeriod"/>
            </a:pPr>
            <a:r>
              <a:rPr lang="en-US" sz="2800" dirty="0" smtClean="0"/>
              <a:t>Prepare </a:t>
            </a:r>
            <a:r>
              <a:rPr lang="en-US" sz="2800" dirty="0"/>
              <a:t>plans for program materials</a:t>
            </a:r>
          </a:p>
          <a:p>
            <a:pPr marL="339725" indent="-339725">
              <a:buFont typeface="+mj-lt"/>
              <a:buAutoNum type="arabicPeriod"/>
            </a:pPr>
            <a:r>
              <a:rPr lang="en-US" sz="2800" dirty="0" smtClean="0"/>
              <a:t>Draft </a:t>
            </a:r>
            <a:r>
              <a:rPr lang="en-US" sz="2800" dirty="0"/>
              <a:t>messages, materials, </a:t>
            </a:r>
            <a:r>
              <a:rPr lang="en-US" sz="2800" dirty="0" smtClean="0"/>
              <a:t>and protocols</a:t>
            </a:r>
            <a:endParaRPr lang="en-US" sz="2800" dirty="0"/>
          </a:p>
          <a:p>
            <a:pPr marL="339725" indent="-339725">
              <a:buFont typeface="+mj-lt"/>
              <a:buAutoNum type="arabicPeriod"/>
            </a:pPr>
            <a:r>
              <a:rPr lang="en-US" sz="2800" dirty="0" smtClean="0"/>
              <a:t>Pretest</a:t>
            </a:r>
            <a:r>
              <a:rPr lang="en-US" sz="2800" dirty="0"/>
              <a:t>, refine, and produce materials</a:t>
            </a:r>
          </a:p>
        </p:txBody>
      </p:sp>
      <p:sp>
        <p:nvSpPr>
          <p:cNvPr id="4" name="Slide Number Placeholder 3"/>
          <p:cNvSpPr>
            <a:spLocks noGrp="1"/>
          </p:cNvSpPr>
          <p:nvPr>
            <p:ph type="sldNum" sz="quarter" idx="12"/>
          </p:nvPr>
        </p:nvSpPr>
        <p:spPr/>
        <p:txBody>
          <a:bodyPr/>
          <a:lstStyle/>
          <a:p>
            <a:fld id="{62CDD89C-9B7B-483B-B85C-9F4C5B5A58B8}" type="slidenum">
              <a:rPr lang="en-US" smtClean="0"/>
              <a:pPr/>
              <a:t>3</a:t>
            </a:fld>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5400" y="1981200"/>
            <a:ext cx="3111659" cy="3111659"/>
          </a:xfrm>
        </p:spPr>
      </p:pic>
    </p:spTree>
    <p:extLst>
      <p:ext uri="{BB962C8B-B14F-4D97-AF65-F5344CB8AC3E}">
        <p14:creationId xmlns:p14="http://schemas.microsoft.com/office/powerpoint/2010/main" val="2308816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609600"/>
            <a:ext cx="8458200" cy="1325563"/>
          </a:xfrm>
        </p:spPr>
        <p:txBody>
          <a:bodyPr>
            <a:normAutofit fontScale="90000"/>
          </a:bodyPr>
          <a:lstStyle/>
          <a:p>
            <a:r>
              <a:rPr lang="en-US" sz="4900" dirty="0"/>
              <a:t>Task 1: </a:t>
            </a:r>
            <a:r>
              <a:rPr lang="en-US" sz="4900" dirty="0" smtClean="0"/>
              <a:t>Refine Program Structure and Organization</a:t>
            </a:r>
            <a:br>
              <a:rPr lang="en-US" sz="4900" dirty="0" smtClean="0"/>
            </a:br>
            <a:r>
              <a:rPr lang="en-US" dirty="0"/>
              <a:t/>
            </a:r>
            <a:br>
              <a:rPr lang="en-US" dirty="0"/>
            </a:br>
            <a:endParaRPr lang="en-US" dirty="0"/>
          </a:p>
        </p:txBody>
      </p:sp>
      <p:sp>
        <p:nvSpPr>
          <p:cNvPr id="5" name="Content Placeholder 2"/>
          <p:cNvSpPr>
            <a:spLocks noGrp="1"/>
          </p:cNvSpPr>
          <p:nvPr>
            <p:ph sz="half" idx="1"/>
          </p:nvPr>
        </p:nvSpPr>
        <p:spPr>
          <a:xfrm>
            <a:off x="685800" y="1840769"/>
            <a:ext cx="7391400" cy="4486274"/>
          </a:xfrm>
        </p:spPr>
        <p:txBody>
          <a:bodyPr>
            <a:normAutofit/>
          </a:bodyPr>
          <a:lstStyle/>
          <a:p>
            <a:pPr marL="234950" indent="-234950"/>
            <a:r>
              <a:rPr lang="en-US" sz="3200" dirty="0" smtClean="0"/>
              <a:t>Reality check</a:t>
            </a:r>
          </a:p>
          <a:p>
            <a:pPr marL="577850" lvl="1" indent="-234950"/>
            <a:r>
              <a:rPr lang="en-US" sz="2900" dirty="0" smtClean="0"/>
              <a:t>Feasibility</a:t>
            </a:r>
          </a:p>
          <a:p>
            <a:pPr marL="920750" lvl="2" indent="-234950"/>
            <a:r>
              <a:rPr lang="en-US" sz="2600" dirty="0" smtClean="0"/>
              <a:t>Will intended program participants be able to interact with the program?</a:t>
            </a:r>
          </a:p>
          <a:p>
            <a:pPr marL="920750" lvl="2" indent="-234950"/>
            <a:r>
              <a:rPr lang="en-US" sz="2600" dirty="0" smtClean="0"/>
              <a:t>Will intended implementers have time and resources to implement the program?</a:t>
            </a:r>
          </a:p>
          <a:p>
            <a:pPr marL="577850" lvl="1" indent="-234950"/>
            <a:r>
              <a:rPr lang="en-US" sz="2900" dirty="0" smtClean="0"/>
              <a:t>Check budget and time constraints</a:t>
            </a:r>
          </a:p>
          <a:p>
            <a:pPr marL="0" indent="0" algn="ctr">
              <a:buNone/>
            </a:pPr>
            <a:r>
              <a:rPr lang="en-US" sz="3200" i="1" dirty="0" smtClean="0"/>
              <a:t/>
            </a:r>
            <a:br>
              <a:rPr lang="en-US" sz="3200" i="1" dirty="0" smtClean="0"/>
            </a:br>
            <a:endParaRPr lang="en-US" sz="2800" i="1"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4</a:t>
            </a:fld>
            <a:endParaRPr lang="en-US"/>
          </a:p>
        </p:txBody>
      </p:sp>
    </p:spTree>
    <p:extLst>
      <p:ext uri="{BB962C8B-B14F-4D97-AF65-F5344CB8AC3E}">
        <p14:creationId xmlns:p14="http://schemas.microsoft.com/office/powerpoint/2010/main" val="110832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458200" cy="1325563"/>
          </a:xfrm>
        </p:spPr>
        <p:txBody>
          <a:bodyPr>
            <a:normAutofit fontScale="90000"/>
          </a:bodyPr>
          <a:lstStyle/>
          <a:p>
            <a:r>
              <a:rPr lang="en-US" sz="4900" dirty="0"/>
              <a:t>Task </a:t>
            </a:r>
            <a:r>
              <a:rPr lang="en-US" sz="4900" dirty="0" smtClean="0"/>
              <a:t>2: Prepare Plans for </a:t>
            </a:r>
            <a:br>
              <a:rPr lang="en-US" sz="4900" dirty="0" smtClean="0"/>
            </a:br>
            <a:r>
              <a:rPr lang="en-US" sz="4900" dirty="0" smtClean="0"/>
              <a:t>Program Materials</a:t>
            </a:r>
            <a:r>
              <a:rPr lang="en-US" sz="5400" dirty="0"/>
              <a:t/>
            </a:r>
            <a:br>
              <a:rPr lang="en-US" sz="5400" dirty="0"/>
            </a:br>
            <a:r>
              <a:rPr lang="en-US" dirty="0"/>
              <a:t/>
            </a:r>
            <a:br>
              <a:rPr lang="en-US" dirty="0"/>
            </a:br>
            <a:endParaRPr lang="en-US" dirty="0"/>
          </a:p>
        </p:txBody>
      </p:sp>
      <p:sp>
        <p:nvSpPr>
          <p:cNvPr id="5" name="Content Placeholder 2"/>
          <p:cNvSpPr>
            <a:spLocks noGrp="1"/>
          </p:cNvSpPr>
          <p:nvPr>
            <p:ph sz="half" idx="1"/>
          </p:nvPr>
        </p:nvSpPr>
        <p:spPr>
          <a:xfrm>
            <a:off x="685800" y="1828800"/>
            <a:ext cx="7391400" cy="4609917"/>
          </a:xfrm>
        </p:spPr>
        <p:txBody>
          <a:bodyPr>
            <a:normAutofit/>
          </a:bodyPr>
          <a:lstStyle/>
          <a:p>
            <a:r>
              <a:rPr lang="en-US" altLang="en-US" sz="2800" dirty="0" smtClean="0">
                <a:ea typeface="ＭＳ Ｐゴシック" panose="020B0600070205080204" pitchFamily="34" charset="-128"/>
              </a:rPr>
              <a:t>The first design </a:t>
            </a:r>
            <a:r>
              <a:rPr lang="en-US" altLang="en-US" sz="2800" dirty="0">
                <a:ea typeface="ＭＳ Ｐゴシック" panose="020B0600070205080204" pitchFamily="34" charset="-128"/>
              </a:rPr>
              <a:t>documents are the </a:t>
            </a:r>
            <a:r>
              <a:rPr lang="en-US" altLang="en-US" sz="2800" dirty="0" smtClean="0">
                <a:ea typeface="ＭＳ Ｐゴシック" panose="020B0600070205080204" pitchFamily="34" charset="-128"/>
              </a:rPr>
              <a:t>matrices</a:t>
            </a:r>
          </a:p>
          <a:p>
            <a:r>
              <a:rPr lang="en-US" altLang="en-US" sz="2800" dirty="0" smtClean="0">
                <a:ea typeface="ＭＳ Ｐゴシック" panose="020B0600070205080204" pitchFamily="34" charset="-128"/>
              </a:rPr>
              <a:t>Include </a:t>
            </a:r>
            <a:r>
              <a:rPr lang="en-US" altLang="en-US" sz="2800" dirty="0">
                <a:ea typeface="ＭＳ Ｐゴシック" panose="020B0600070205080204" pitchFamily="34" charset="-128"/>
              </a:rPr>
              <a:t>creative personnel in team </a:t>
            </a:r>
            <a:r>
              <a:rPr lang="en-US" altLang="en-US" sz="2800" dirty="0" smtClean="0">
                <a:ea typeface="ＭＳ Ｐゴシック" panose="020B0600070205080204" pitchFamily="34" charset="-128"/>
              </a:rPr>
              <a:t>meetings</a:t>
            </a:r>
            <a:endParaRPr lang="en-US" altLang="en-US" sz="2800" dirty="0">
              <a:ea typeface="ＭＳ Ｐゴシック" panose="020B0600070205080204" pitchFamily="34" charset="-128"/>
            </a:endParaRPr>
          </a:p>
          <a:p>
            <a:r>
              <a:rPr lang="en-US" altLang="en-US" sz="2800" dirty="0" smtClean="0">
                <a:ea typeface="ＭＳ Ｐゴシック" panose="020B0600070205080204" pitchFamily="34" charset="-128"/>
              </a:rPr>
              <a:t>Prepare design </a:t>
            </a:r>
            <a:r>
              <a:rPr lang="en-US" altLang="en-US" sz="2800" dirty="0">
                <a:ea typeface="ＭＳ Ｐゴシック" panose="020B0600070205080204" pitchFamily="34" charset="-128"/>
              </a:rPr>
              <a:t>documents specific to </a:t>
            </a:r>
            <a:r>
              <a:rPr lang="en-US" altLang="en-US" sz="2800" dirty="0" smtClean="0">
                <a:ea typeface="ＭＳ Ｐゴシック" panose="020B0600070205080204" pitchFamily="34" charset="-128"/>
              </a:rPr>
              <a:t>each product</a:t>
            </a:r>
            <a:endParaRPr lang="en-US" altLang="en-US" sz="2800" dirty="0">
              <a:ea typeface="ＭＳ Ｐゴシック" panose="020B0600070205080204" pitchFamily="34" charset="-128"/>
            </a:endParaRPr>
          </a:p>
          <a:p>
            <a:pPr lvl="1"/>
            <a:r>
              <a:rPr lang="en-US" altLang="en-US" sz="2400" dirty="0">
                <a:ea typeface="ＭＳ Ｐゴシック" panose="020B0600070205080204" pitchFamily="34" charset="-128"/>
              </a:rPr>
              <a:t>Overview</a:t>
            </a:r>
          </a:p>
          <a:p>
            <a:pPr lvl="1"/>
            <a:r>
              <a:rPr lang="en-US" altLang="en-US" sz="2400" dirty="0">
                <a:ea typeface="ＭＳ Ｐゴシック" panose="020B0600070205080204" pitchFamily="34" charset="-128"/>
              </a:rPr>
              <a:t>Detailed description of the content – might include storyboards and </a:t>
            </a:r>
            <a:r>
              <a:rPr lang="en-US" altLang="en-US" sz="2400" dirty="0" smtClean="0">
                <a:ea typeface="ＭＳ Ｐゴシック" panose="020B0600070205080204" pitchFamily="34" charset="-128"/>
              </a:rPr>
              <a:t>flow-charts</a:t>
            </a:r>
            <a:endParaRPr lang="en-US" altLang="en-US" sz="2400" dirty="0">
              <a:ea typeface="ＭＳ Ｐゴシック" panose="020B0600070205080204" pitchFamily="34" charset="-128"/>
            </a:endParaRPr>
          </a:p>
          <a:p>
            <a:pPr lvl="1"/>
            <a:r>
              <a:rPr lang="en-US" altLang="en-US" sz="2400" dirty="0" smtClean="0">
                <a:ea typeface="ＭＳ Ｐゴシック" panose="020B0600070205080204" pitchFamily="34" charset="-128"/>
              </a:rPr>
              <a:t>Messages</a:t>
            </a:r>
            <a:r>
              <a:rPr lang="en-US" altLang="en-US" sz="2400" dirty="0">
                <a:ea typeface="ＭＳ Ｐゴシック" panose="020B0600070205080204" pitchFamily="34" charset="-128"/>
              </a:rPr>
              <a:t>, themes, motifs, content, sequence</a:t>
            </a:r>
          </a:p>
          <a:p>
            <a:pPr lvl="1"/>
            <a:r>
              <a:rPr lang="en-US" altLang="en-US" sz="2400" dirty="0">
                <a:ea typeface="ＭＳ Ｐゴシック" panose="020B0600070205080204" pitchFamily="34" charset="-128"/>
              </a:rPr>
              <a:t>Interactive points and tailoring variables (if appropriate)</a:t>
            </a:r>
          </a:p>
          <a:p>
            <a:pPr lvl="1"/>
            <a:r>
              <a:rPr lang="en-US" altLang="en-US" sz="2400" dirty="0">
                <a:ea typeface="ＭＳ Ｐゴシック" panose="020B0600070205080204" pitchFamily="34" charset="-128"/>
              </a:rPr>
              <a:t>Timeline, production qualities</a:t>
            </a:r>
          </a:p>
          <a:p>
            <a:pPr lvl="1"/>
            <a:endParaRPr lang="en-US" altLang="en-US"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62CDD89C-9B7B-483B-B85C-9F4C5B5A58B8}" type="slidenum">
              <a:rPr lang="en-US" smtClean="0"/>
              <a:pPr/>
              <a:t>5</a:t>
            </a:fld>
            <a:endParaRPr lang="en-US"/>
          </a:p>
        </p:txBody>
      </p:sp>
    </p:spTree>
    <p:extLst>
      <p:ext uri="{BB962C8B-B14F-4D97-AF65-F5344CB8AC3E}">
        <p14:creationId xmlns:p14="http://schemas.microsoft.com/office/powerpoint/2010/main" val="389695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81000" y="365126"/>
            <a:ext cx="8534400" cy="1325563"/>
          </a:xfrm>
        </p:spPr>
        <p:txBody>
          <a:bodyPr>
            <a:normAutofit/>
          </a:bodyPr>
          <a:lstStyle/>
          <a:p>
            <a:pPr eaLnBrk="1" hangingPunct="1"/>
            <a:r>
              <a:rPr lang="en-US" altLang="en-US" sz="4400" dirty="0" smtClean="0">
                <a:ea typeface="ＭＳ Ｐゴシック" panose="020B0600070205080204" pitchFamily="34" charset="-128"/>
              </a:rPr>
              <a:t>Aiming at Cultural Relevance</a:t>
            </a:r>
          </a:p>
        </p:txBody>
      </p:sp>
      <p:sp>
        <p:nvSpPr>
          <p:cNvPr id="125955" name="Rectangle 3"/>
          <p:cNvSpPr>
            <a:spLocks noGrp="1" noChangeArrowheads="1"/>
          </p:cNvSpPr>
          <p:nvPr>
            <p:ph type="body" idx="1"/>
          </p:nvPr>
        </p:nvSpPr>
        <p:spPr>
          <a:xfrm>
            <a:off x="457200" y="1600200"/>
            <a:ext cx="8229600" cy="4800600"/>
          </a:xfrm>
        </p:spPr>
        <p:txBody>
          <a:bodyPr>
            <a:normAutofit/>
          </a:bodyPr>
          <a:lstStyle/>
          <a:p>
            <a:pPr marL="234950" indent="-234950" eaLnBrk="1" hangingPunct="1">
              <a:lnSpc>
                <a:spcPct val="90000"/>
              </a:lnSpc>
            </a:pPr>
            <a:r>
              <a:rPr lang="en-US" altLang="en-US" sz="2800" dirty="0" smtClean="0">
                <a:ea typeface="ＭＳ Ｐゴシック" panose="020B0600070205080204" pitchFamily="34" charset="-128"/>
              </a:rPr>
              <a:t>Community involvement from the beginning</a:t>
            </a:r>
          </a:p>
          <a:p>
            <a:pPr marL="234950" indent="-234950" eaLnBrk="1" hangingPunct="1">
              <a:lnSpc>
                <a:spcPct val="90000"/>
              </a:lnSpc>
            </a:pPr>
            <a:r>
              <a:rPr lang="en-US" altLang="en-US" sz="2800" dirty="0" smtClean="0">
                <a:ea typeface="ＭＳ Ｐゴシック" panose="020B0600070205080204" pitchFamily="34" charset="-128"/>
              </a:rPr>
              <a:t>Cultural concerns affect every part of program planning – deciding on behavioral and environmental change outcomes, </a:t>
            </a:r>
            <a:r>
              <a:rPr lang="ja-JP" altLang="en-US" sz="2800" dirty="0" smtClean="0">
                <a:ea typeface="ＭＳ Ｐゴシック" panose="020B0600070205080204" pitchFamily="34" charset="-128"/>
              </a:rPr>
              <a:t>“</a:t>
            </a:r>
            <a:r>
              <a:rPr lang="en-US" altLang="ja-JP" sz="2800" dirty="0" smtClean="0">
                <a:ea typeface="ＭＳ Ｐゴシック" panose="020B0600070205080204" pitchFamily="34" charset="-128"/>
              </a:rPr>
              <a:t>determinants</a:t>
            </a:r>
            <a:r>
              <a:rPr lang="ja-JP" altLang="en-US" sz="2800" dirty="0" smtClean="0">
                <a:ea typeface="ＭＳ Ｐゴシック" panose="020B0600070205080204" pitchFamily="34" charset="-128"/>
              </a:rPr>
              <a:t>”</a:t>
            </a:r>
            <a:r>
              <a:rPr lang="en-US" altLang="ja-JP" sz="2800" dirty="0" smtClean="0">
                <a:ea typeface="ＭＳ Ｐゴシック" panose="020B0600070205080204" pitchFamily="34" charset="-128"/>
              </a:rPr>
              <a:t> and change objectives,</a:t>
            </a:r>
            <a:r>
              <a:rPr lang="en-US" altLang="en-US" sz="2800" dirty="0" smtClean="0">
                <a:ea typeface="ＭＳ Ｐゴシック" panose="020B0600070205080204" pitchFamily="34" charset="-128"/>
              </a:rPr>
              <a:t> methods, applications and program materials and delivery</a:t>
            </a:r>
          </a:p>
          <a:p>
            <a:pPr marL="234950" indent="-234950" eaLnBrk="1" hangingPunct="1">
              <a:lnSpc>
                <a:spcPct val="90000"/>
              </a:lnSpc>
            </a:pPr>
            <a:r>
              <a:rPr lang="en-US" altLang="en-US" sz="2800" dirty="0" smtClean="0">
                <a:ea typeface="ＭＳ Ｐゴシック" panose="020B0600070205080204" pitchFamily="34" charset="-128"/>
              </a:rPr>
              <a:t>Consideration of deep structure (may influence health behavior) and surface structure (may influence intentional processes (</a:t>
            </a:r>
            <a:r>
              <a:rPr lang="en-US" altLang="en-US" sz="2800" dirty="0" err="1" smtClean="0">
                <a:ea typeface="ＭＳ Ｐゴシック" panose="020B0600070205080204" pitchFamily="34" charset="-128"/>
              </a:rPr>
              <a:t>Resnicow</a:t>
            </a:r>
            <a:r>
              <a:rPr lang="en-US" altLang="en-US" sz="2800" dirty="0" smtClean="0">
                <a:ea typeface="ＭＳ Ｐゴシック" panose="020B0600070205080204" pitchFamily="34" charset="-128"/>
              </a:rPr>
              <a:t> et al., 1999)</a:t>
            </a:r>
          </a:p>
        </p:txBody>
      </p:sp>
    </p:spTree>
    <p:extLst>
      <p:ext uri="{BB962C8B-B14F-4D97-AF65-F5344CB8AC3E}">
        <p14:creationId xmlns:p14="http://schemas.microsoft.com/office/powerpoint/2010/main" val="3836069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pPr eaLnBrk="1" hangingPunct="1"/>
            <a:r>
              <a:rPr lang="en-US" altLang="en-US" sz="4400" dirty="0" smtClean="0">
                <a:ea typeface="ＭＳ Ｐゴシック" panose="020B0600070205080204" pitchFamily="34" charset="-128"/>
              </a:rPr>
              <a:t>Examples of Cultural Issues </a:t>
            </a:r>
          </a:p>
        </p:txBody>
      </p:sp>
      <p:sp>
        <p:nvSpPr>
          <p:cNvPr id="126979" name="Rectangle 3"/>
          <p:cNvSpPr>
            <a:spLocks noGrp="1" noChangeArrowheads="1"/>
          </p:cNvSpPr>
          <p:nvPr>
            <p:ph type="body" idx="1"/>
          </p:nvPr>
        </p:nvSpPr>
        <p:spPr/>
        <p:txBody>
          <a:bodyPr/>
          <a:lstStyle/>
          <a:p>
            <a:pPr marL="234950" indent="-234950" eaLnBrk="1" hangingPunct="1">
              <a:lnSpc>
                <a:spcPct val="90000"/>
              </a:lnSpc>
            </a:pPr>
            <a:r>
              <a:rPr lang="en-US" altLang="en-US" sz="2800" dirty="0" smtClean="0">
                <a:ea typeface="ＭＳ Ｐゴシック" panose="020B0600070205080204" pitchFamily="34" charset="-128"/>
              </a:rPr>
              <a:t>Deep structure from prostate cancer informed decision-making project: The role of the wife as health care navigator in the African American group but not in the Hispanic group</a:t>
            </a:r>
          </a:p>
          <a:p>
            <a:pPr marL="234950" indent="-234950" eaLnBrk="1" hangingPunct="1">
              <a:lnSpc>
                <a:spcPct val="90000"/>
              </a:lnSpc>
            </a:pPr>
            <a:r>
              <a:rPr lang="en-US" altLang="en-US" sz="2800" dirty="0" smtClean="0">
                <a:ea typeface="ＭＳ Ｐゴシック" panose="020B0600070205080204" pitchFamily="34" charset="-128"/>
              </a:rPr>
              <a:t>Both deep structure and surface structure: the role of the church </a:t>
            </a:r>
          </a:p>
          <a:p>
            <a:pPr marL="234950" indent="-234950" eaLnBrk="1" hangingPunct="1">
              <a:lnSpc>
                <a:spcPct val="90000"/>
              </a:lnSpc>
            </a:pPr>
            <a:r>
              <a:rPr lang="en-US" altLang="en-US" sz="2800" dirty="0" smtClean="0">
                <a:ea typeface="ＭＳ Ｐゴシック" panose="020B0600070205080204" pitchFamily="34" charset="-128"/>
              </a:rPr>
              <a:t>Surface structure issues such as language, depictions of men </a:t>
            </a:r>
          </a:p>
          <a:p>
            <a:pPr eaLnBrk="1" hangingPunct="1">
              <a:lnSpc>
                <a:spcPct val="90000"/>
              </a:lnSpc>
              <a:buFontTx/>
              <a:buBlip>
                <a:blip r:embed="rId2"/>
              </a:buBlip>
            </a:pPr>
            <a:endParaRPr lang="en-US" altLang="en-US" dirty="0" smtClean="0">
              <a:ea typeface="ＭＳ Ｐゴシック" panose="020B0600070205080204" pitchFamily="34" charset="-128"/>
            </a:endParaRPr>
          </a:p>
          <a:p>
            <a:pPr eaLnBrk="1" hangingPunct="1">
              <a:lnSpc>
                <a:spcPct val="90000"/>
              </a:lnSpc>
              <a:buFontTx/>
              <a:buNone/>
            </a:pPr>
            <a:r>
              <a:rPr lang="en-US" altLang="en-US" sz="2000" dirty="0" smtClean="0">
                <a:ea typeface="ＭＳ Ｐゴシック" panose="020B0600070205080204" pitchFamily="34" charset="-128"/>
              </a:rPr>
              <a:t>(SIP 21 04, Evelyn Chan PI)</a:t>
            </a:r>
          </a:p>
        </p:txBody>
      </p:sp>
    </p:spTree>
    <p:extLst>
      <p:ext uri="{BB962C8B-B14F-4D97-AF65-F5344CB8AC3E}">
        <p14:creationId xmlns:p14="http://schemas.microsoft.com/office/powerpoint/2010/main" val="33911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458200" cy="1325563"/>
          </a:xfrm>
        </p:spPr>
        <p:txBody>
          <a:bodyPr>
            <a:normAutofit fontScale="90000"/>
          </a:bodyPr>
          <a:lstStyle/>
          <a:p>
            <a:r>
              <a:rPr lang="en-US" sz="4400" dirty="0"/>
              <a:t>Task </a:t>
            </a:r>
            <a:r>
              <a:rPr lang="en-US" sz="4400" dirty="0" smtClean="0"/>
              <a:t>3: </a:t>
            </a:r>
            <a:r>
              <a:rPr lang="en-US" sz="4900" dirty="0" smtClean="0"/>
              <a:t>Draft Messages, Materials, and Protocols</a:t>
            </a:r>
            <a:r>
              <a:rPr lang="en-US" sz="5400" dirty="0"/>
              <a:t/>
            </a:r>
            <a:br>
              <a:rPr lang="en-US" sz="5400"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234950" indent="-234950"/>
            <a:r>
              <a:rPr lang="en-US" sz="2800" dirty="0"/>
              <a:t>Consider the change methods and practical applications </a:t>
            </a:r>
            <a:r>
              <a:rPr lang="en-US" sz="2800" dirty="0" smtClean="0"/>
              <a:t>for </a:t>
            </a:r>
            <a:r>
              <a:rPr lang="en-US" sz="2800" dirty="0"/>
              <a:t>a particular set of </a:t>
            </a:r>
            <a:r>
              <a:rPr lang="en-US" sz="2800" dirty="0" smtClean="0"/>
              <a:t>change objectives</a:t>
            </a:r>
          </a:p>
          <a:p>
            <a:pPr marL="234950" indent="-234950"/>
            <a:r>
              <a:rPr lang="en-US" sz="2800" dirty="0" smtClean="0"/>
              <a:t>Identify which will </a:t>
            </a:r>
            <a:r>
              <a:rPr lang="en-US" sz="2800" dirty="0"/>
              <a:t>“fit” together for presentation in a particular vehicle, </a:t>
            </a:r>
            <a:r>
              <a:rPr lang="en-US" sz="2800" dirty="0" smtClean="0"/>
              <a:t>e.g., a newspaper </a:t>
            </a:r>
            <a:r>
              <a:rPr lang="en-US" sz="2800" dirty="0"/>
              <a:t>story</a:t>
            </a:r>
          </a:p>
          <a:p>
            <a:pPr marL="234950" indent="-234950"/>
            <a:r>
              <a:rPr lang="en-US" sz="2800" dirty="0" smtClean="0"/>
              <a:t>Draft </a:t>
            </a:r>
            <a:r>
              <a:rPr lang="en-US" sz="2800" dirty="0"/>
              <a:t>messages matched to each change objective or </a:t>
            </a:r>
            <a:r>
              <a:rPr lang="en-US" sz="2800" dirty="0" smtClean="0"/>
              <a:t>combination of change </a:t>
            </a:r>
            <a:r>
              <a:rPr lang="en-US" sz="2800" dirty="0"/>
              <a:t>objectives</a:t>
            </a:r>
          </a:p>
          <a:p>
            <a:pPr marL="234950" indent="-234950"/>
            <a:r>
              <a:rPr lang="en-US" sz="2800" dirty="0" smtClean="0"/>
              <a:t>Draft </a:t>
            </a:r>
            <a:r>
              <a:rPr lang="en-US" sz="2800" dirty="0"/>
              <a:t>contextual messages that will be incorporated into the vehicle</a:t>
            </a:r>
            <a:endParaRPr lang="en-US" sz="2800" dirty="0" smtClean="0"/>
          </a:p>
        </p:txBody>
      </p:sp>
      <p:sp>
        <p:nvSpPr>
          <p:cNvPr id="4" name="Slide Number Placeholder 3"/>
          <p:cNvSpPr>
            <a:spLocks noGrp="1"/>
          </p:cNvSpPr>
          <p:nvPr>
            <p:ph type="sldNum" sz="quarter" idx="12"/>
          </p:nvPr>
        </p:nvSpPr>
        <p:spPr/>
        <p:txBody>
          <a:bodyPr/>
          <a:lstStyle/>
          <a:p>
            <a:fld id="{62CDD89C-9B7B-483B-B85C-9F4C5B5A58B8}" type="slidenum">
              <a:rPr lang="en-US" smtClean="0"/>
              <a:pPr/>
              <a:t>8</a:t>
            </a:fld>
            <a:endParaRPr lang="en-US"/>
          </a:p>
        </p:txBody>
      </p:sp>
    </p:spTree>
    <p:extLst>
      <p:ext uri="{BB962C8B-B14F-4D97-AF65-F5344CB8AC3E}">
        <p14:creationId xmlns:p14="http://schemas.microsoft.com/office/powerpoint/2010/main" val="2324791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Review Available Material</a:t>
            </a:r>
            <a:endParaRPr lang="en-US" sz="4400" dirty="0"/>
          </a:p>
        </p:txBody>
      </p:sp>
      <p:sp>
        <p:nvSpPr>
          <p:cNvPr id="3" name="Content Placeholder 2"/>
          <p:cNvSpPr>
            <a:spLocks noGrp="1"/>
          </p:cNvSpPr>
          <p:nvPr>
            <p:ph idx="1"/>
          </p:nvPr>
        </p:nvSpPr>
        <p:spPr>
          <a:xfrm>
            <a:off x="628650" y="1690689"/>
            <a:ext cx="7886700" cy="4486274"/>
          </a:xfrm>
        </p:spPr>
        <p:txBody>
          <a:bodyPr>
            <a:normAutofit fontScale="92500" lnSpcReduction="20000"/>
          </a:bodyPr>
          <a:lstStyle/>
          <a:p>
            <a:r>
              <a:rPr lang="en-US" sz="2800" dirty="0" smtClean="0"/>
              <a:t>Does </a:t>
            </a:r>
            <a:r>
              <a:rPr lang="en-US" sz="2800" dirty="0"/>
              <a:t>the proposed existing </a:t>
            </a:r>
            <a:r>
              <a:rPr lang="en-US" sz="2800" dirty="0" smtClean="0"/>
              <a:t>material </a:t>
            </a:r>
            <a:r>
              <a:rPr lang="en-US" sz="2800" dirty="0"/>
              <a:t>enable the relevant change </a:t>
            </a:r>
            <a:r>
              <a:rPr lang="en-US" sz="2800" dirty="0" smtClean="0"/>
              <a:t>objectives to </a:t>
            </a:r>
            <a:r>
              <a:rPr lang="en-US" sz="2800" dirty="0"/>
              <a:t>be met?</a:t>
            </a:r>
          </a:p>
          <a:p>
            <a:r>
              <a:rPr lang="en-US" sz="2800" dirty="0" smtClean="0"/>
              <a:t>Does </a:t>
            </a:r>
            <a:r>
              <a:rPr lang="en-US" sz="2800" dirty="0"/>
              <a:t>it deliver the intended change methods and practical applications?</a:t>
            </a:r>
          </a:p>
          <a:p>
            <a:r>
              <a:rPr lang="en-US" sz="2800" dirty="0" smtClean="0"/>
              <a:t>Does </a:t>
            </a:r>
            <a:r>
              <a:rPr lang="en-US" sz="2800" dirty="0"/>
              <a:t>the material represent the correct surface aspects of the </a:t>
            </a:r>
            <a:r>
              <a:rPr lang="en-US" sz="2800" dirty="0" smtClean="0"/>
              <a:t>culture of </a:t>
            </a:r>
            <a:r>
              <a:rPr lang="en-US" sz="2800" dirty="0"/>
              <a:t>the intended audience?</a:t>
            </a:r>
          </a:p>
          <a:p>
            <a:r>
              <a:rPr lang="en-US" sz="2800" dirty="0" smtClean="0"/>
              <a:t>Does </a:t>
            </a:r>
            <a:r>
              <a:rPr lang="en-US" sz="2800" dirty="0"/>
              <a:t>the material fit into the planned scope and sequence of </a:t>
            </a:r>
            <a:r>
              <a:rPr lang="en-US" sz="2800" dirty="0" smtClean="0"/>
              <a:t>the program?</a:t>
            </a:r>
          </a:p>
          <a:p>
            <a:r>
              <a:rPr lang="en-US" sz="2800" dirty="0" smtClean="0"/>
              <a:t>Is the material suitable and available?</a:t>
            </a:r>
          </a:p>
          <a:p>
            <a:pPr marL="0" indent="0">
              <a:spcBef>
                <a:spcPts val="1800"/>
              </a:spcBef>
              <a:buNone/>
            </a:pPr>
            <a:r>
              <a:rPr lang="en-US" sz="2800" i="1" dirty="0"/>
              <a:t>It is difficult to make all these matches, but sometimes parts of </a:t>
            </a:r>
            <a:r>
              <a:rPr lang="en-US" sz="2800" i="1" dirty="0" smtClean="0"/>
              <a:t>existing programs </a:t>
            </a:r>
            <a:r>
              <a:rPr lang="en-US" sz="2800" i="1" dirty="0"/>
              <a:t>work well </a:t>
            </a:r>
            <a:r>
              <a:rPr lang="en-US" sz="2800" i="1" dirty="0" smtClean="0"/>
              <a:t>and will </a:t>
            </a:r>
            <a:r>
              <a:rPr lang="en-US" sz="2800" i="1" dirty="0"/>
              <a:t>provide a base for development of </a:t>
            </a:r>
            <a:r>
              <a:rPr lang="en-US" sz="2800" i="1" dirty="0" smtClean="0"/>
              <a:t>any materials to </a:t>
            </a:r>
            <a:r>
              <a:rPr lang="en-US" sz="2800" i="1" dirty="0"/>
              <a:t>address </a:t>
            </a:r>
            <a:r>
              <a:rPr lang="en-US" sz="2800" i="1" dirty="0" smtClean="0"/>
              <a:t>gaps</a:t>
            </a:r>
            <a:endParaRPr lang="en-US" sz="2800" i="1"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9</a:t>
            </a:fld>
            <a:endParaRPr lang="en-US"/>
          </a:p>
        </p:txBody>
      </p:sp>
    </p:spTree>
    <p:extLst>
      <p:ext uri="{BB962C8B-B14F-4D97-AF65-F5344CB8AC3E}">
        <p14:creationId xmlns:p14="http://schemas.microsoft.com/office/powerpoint/2010/main" val="683259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TotalTime>
  <Words>1379</Words>
  <Application>Microsoft Office PowerPoint</Application>
  <PresentationFormat>On-screen Show (4:3)</PresentationFormat>
  <Paragraphs>209</Paragraphs>
  <Slides>26</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ＭＳ Ｐゴシック</vt:lpstr>
      <vt:lpstr>Arial</vt:lpstr>
      <vt:lpstr>Calibri</vt:lpstr>
      <vt:lpstr>Calibri Light</vt:lpstr>
      <vt:lpstr>Constantia</vt:lpstr>
      <vt:lpstr>HelveticaNeue Condensed</vt:lpstr>
      <vt:lpstr>Times New Roman</vt:lpstr>
      <vt:lpstr>Wingdings</vt:lpstr>
      <vt:lpstr>Office Theme</vt:lpstr>
      <vt:lpstr>Photo Editor Photo</vt:lpstr>
      <vt:lpstr>Intervention Mapping Step 4: Program Production</vt:lpstr>
      <vt:lpstr>Intervention Mapping Steps</vt:lpstr>
      <vt:lpstr>Step 4: Tasks</vt:lpstr>
      <vt:lpstr>Task 1: Refine Program Structure and Organization  </vt:lpstr>
      <vt:lpstr>Task 2: Prepare Plans for  Program Materials  </vt:lpstr>
      <vt:lpstr>Aiming at Cultural Relevance</vt:lpstr>
      <vt:lpstr>Examples of Cultural Issues </vt:lpstr>
      <vt:lpstr>Task 3: Draft Messages, Materials, and Protocols  </vt:lpstr>
      <vt:lpstr>Review Available Material</vt:lpstr>
      <vt:lpstr>TLL Temple Foundation Stroke Project: Message development for EDs and primary care providers </vt:lpstr>
      <vt:lpstr>Production Process - Video</vt:lpstr>
      <vt:lpstr>PowerPoint Presentation</vt:lpstr>
      <vt:lpstr>Task 4: Pretest, Refine, and Produce Materials </vt:lpstr>
      <vt:lpstr>Making Sense of Pretest and  Pilot-Test Data</vt:lpstr>
      <vt:lpstr>Example</vt:lpstr>
      <vt:lpstr>Task 1: Refine Program Structure and Organization </vt:lpstr>
      <vt:lpstr>PowerPoint Presentation</vt:lpstr>
      <vt:lpstr>Example Design Document </vt:lpstr>
      <vt:lpstr>Task 3: Draft Messages, Materials, and Protocols </vt:lpstr>
      <vt:lpstr>Classroom Role-Play: The Football Game</vt:lpstr>
      <vt:lpstr>PowerPoint Presentation</vt:lpstr>
      <vt:lpstr>Sample Pages from Parent Newsletter</vt:lpstr>
      <vt:lpstr>Task 4: Pretest, Refine, and Produce Materials </vt:lpstr>
      <vt:lpstr>Pretest and Pilot-Testing Results</vt:lpstr>
      <vt:lpstr>Summary</vt:lpstr>
      <vt:lpstr>Questions?</vt:lpstr>
    </vt:vector>
  </TitlesOfParts>
  <Company>UT School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MAPPING STEP 2 PREPARING MA T R I C E S OF CHANGE OBJECTIVES</dc:title>
  <dc:creator>Markham, Christine M</dc:creator>
  <cp:lastModifiedBy>Markham, Christine</cp:lastModifiedBy>
  <cp:revision>233</cp:revision>
  <cp:lastPrinted>2013-07-31T18:42:54Z</cp:lastPrinted>
  <dcterms:created xsi:type="dcterms:W3CDTF">2010-11-30T16:21:45Z</dcterms:created>
  <dcterms:modified xsi:type="dcterms:W3CDTF">2015-12-28T15:29:43Z</dcterms:modified>
</cp:coreProperties>
</file>